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2" r:id="rId5"/>
    <p:sldId id="265" r:id="rId6"/>
    <p:sldId id="268" r:id="rId7"/>
    <p:sldId id="291" r:id="rId8"/>
    <p:sldId id="293" r:id="rId9"/>
    <p:sldId id="294" r:id="rId10"/>
    <p:sldId id="292" r:id="rId11"/>
    <p:sldId id="295" r:id="rId12"/>
    <p:sldId id="297" r:id="rId13"/>
    <p:sldId id="299" r:id="rId14"/>
    <p:sldId id="300" r:id="rId15"/>
    <p:sldId id="301" r:id="rId16"/>
    <p:sldId id="302" r:id="rId17"/>
    <p:sldId id="304" r:id="rId18"/>
    <p:sldId id="306" r:id="rId19"/>
    <p:sldId id="307" r:id="rId20"/>
    <p:sldId id="308" r:id="rId21"/>
    <p:sldId id="309" r:id="rId22"/>
    <p:sldId id="310" r:id="rId23"/>
    <p:sldId id="311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28E5BBD-EC56-43CE-95CB-F7A4BA4AB5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79A1E8-19E3-467F-81D8-633435BEB5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FA5B2-E568-4299-A94E-2CF35C7454D2}" type="datetimeFigureOut">
              <a:rPr lang="fr-CH" smtClean="0"/>
              <a:t>01.03.2023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8F9D28-3FF0-4CDB-BA2D-CFB33E2739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BF7D41-1DC1-4342-95E9-2BF447284D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AABD6-2532-4E75-ABB2-950555C14F4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4114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51AFA-DD78-4B46-A7AB-AE23539B59C4}" type="datetimeFigureOut">
              <a:rPr lang="LID4096" smtClean="0"/>
              <a:t>03/01/2023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8326C-22DA-4396-B2F3-9FF1451F2C23}" type="slidenum">
              <a:rPr lang="LID4096" smtClean="0"/>
              <a:t>‹N°›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1289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France ha lost Up to 37% of </a:t>
            </a:r>
            <a:r>
              <a:rPr lang="en-US" dirty="0" err="1"/>
              <a:t>ist</a:t>
            </a:r>
            <a:r>
              <a:rPr lang="en-US" dirty="0"/>
              <a:t> population and even in the middle of the 16th century the population of France was less than its level in the early 14th century.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8326C-22DA-4396-B2F3-9FF1451F2C23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991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lot of </a:t>
            </a:r>
            <a:r>
              <a:rPr lang="en-GB"/>
              <a:t>today’s male leaders </a:t>
            </a:r>
            <a:r>
              <a:rPr lang="en-GB" dirty="0"/>
              <a:t>will not fit this job description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8326C-22DA-4396-B2F3-9FF1451F2C23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8192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new leadership with skills and to shift power from groups and structures whose exploitive practices have delivered a world where deep inequities are destroying trust, fracturing communities and undermining democracy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8326C-22DA-4396-B2F3-9FF1451F2C23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5079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5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394"/>
            <a:ext cx="9144000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01.03.2023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5523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01.03.2023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1043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01.03.2023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1483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01.03.2023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6118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01.03.2023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0404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01.03.2023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9910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01.03.2023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9569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01.03.2023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512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01.03.2023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6978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01.03.2023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8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72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8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B47187-982A-4B70-9752-4A4FCAF459D2}"/>
              </a:ext>
            </a:extLst>
          </p:cNvPr>
          <p:cNvSpPr txBox="1"/>
          <p:nvPr/>
        </p:nvSpPr>
        <p:spPr>
          <a:xfrm>
            <a:off x="2879812" y="2859782"/>
            <a:ext cx="327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Prof. Bettina BORISCH</a:t>
            </a:r>
            <a:endParaRPr lang="LID4096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58BFF-769D-4B3C-B351-8DF7A568F8D6}"/>
              </a:ext>
            </a:extLst>
          </p:cNvPr>
          <p:cNvSpPr txBox="1"/>
          <p:nvPr/>
        </p:nvSpPr>
        <p:spPr>
          <a:xfrm>
            <a:off x="2879812" y="343584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Executive Director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World Federation of Public Health Associations (WFPHA)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Geneva, Switzerland</a:t>
            </a:r>
            <a:endParaRPr lang="LID4096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7E27E-B8C0-4124-92BE-4BDBDA692FE7}"/>
              </a:ext>
            </a:extLst>
          </p:cNvPr>
          <p:cNvSpPr txBox="1"/>
          <p:nvPr/>
        </p:nvSpPr>
        <p:spPr>
          <a:xfrm>
            <a:off x="719572" y="120359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>
                <a:latin typeface="Arial" panose="020B0604020202020204" pitchFamily="34" charset="0"/>
                <a:cs typeface="Arial" panose="020B0604020202020204" pitchFamily="34" charset="0"/>
              </a:rPr>
              <a:t>Should we still talk about - Crises?</a:t>
            </a:r>
            <a:endParaRPr lang="LID4096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4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E603C-3255-4659-A0BB-13DB824BC6EF}"/>
              </a:ext>
            </a:extLst>
          </p:cNvPr>
          <p:cNvSpPr txBox="1"/>
          <p:nvPr/>
        </p:nvSpPr>
        <p:spPr>
          <a:xfrm>
            <a:off x="539552" y="483518"/>
            <a:ext cx="605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VUCA</a:t>
            </a:r>
            <a:endParaRPr lang="en-US" sz="2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AEDF-013E-42D1-A7E0-7E213ED8864E}"/>
              </a:ext>
            </a:extLst>
          </p:cNvPr>
          <p:cNvSpPr txBox="1"/>
          <p:nvPr/>
        </p:nvSpPr>
        <p:spPr>
          <a:xfrm>
            <a:off x="539552" y="1652195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Warren Gamaliel Bennis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(March 8, 1925 – July 31, 2014) was an American scholar, organizational consultant and author, widely regarded as a pioneer of the contemporary field of Leadership studies. He proposed the VUCA concept in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1987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85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E603C-3255-4659-A0BB-13DB824BC6EF}"/>
              </a:ext>
            </a:extLst>
          </p:cNvPr>
          <p:cNvSpPr txBox="1"/>
          <p:nvPr/>
        </p:nvSpPr>
        <p:spPr>
          <a:xfrm>
            <a:off x="539552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VUCA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AEDF-013E-42D1-A7E0-7E213ED8864E}"/>
              </a:ext>
            </a:extLst>
          </p:cNvPr>
          <p:cNvSpPr txBox="1"/>
          <p:nvPr/>
        </p:nvSpPr>
        <p:spPr>
          <a:xfrm>
            <a:off x="539552" y="1491630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 = Volatility: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nature and dynamics of change, and the nature and speed of change forces and change catalysts.</a:t>
            </a:r>
          </a:p>
          <a:p>
            <a:pPr algn="just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 = Uncertainty: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lack of predictability, the prospects for surprise, and the sense of awareness and understanding of issues and events.</a:t>
            </a:r>
          </a:p>
          <a:p>
            <a:pPr algn="just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 = Complexity: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multiplex of forces, the confounding of issues, no cause-and-effect chain and confusion that surrounds organization.</a:t>
            </a:r>
          </a:p>
          <a:p>
            <a:pPr algn="just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 = Ambiguity: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haziness of reality, the potential for misreads, and the mixed meanings of conditions; cause-and-effect confusion.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31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E603C-3255-4659-A0BB-13DB824BC6EF}"/>
              </a:ext>
            </a:extLst>
          </p:cNvPr>
          <p:cNvSpPr txBox="1"/>
          <p:nvPr/>
        </p:nvSpPr>
        <p:spPr>
          <a:xfrm>
            <a:off x="539552" y="483518"/>
            <a:ext cx="605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“Handling” crises?</a:t>
            </a:r>
            <a:endParaRPr lang="en-US" sz="2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AEDF-013E-42D1-A7E0-7E213ED8864E}"/>
              </a:ext>
            </a:extLst>
          </p:cNvPr>
          <p:cNvSpPr txBox="1"/>
          <p:nvPr/>
        </p:nvSpPr>
        <p:spPr>
          <a:xfrm>
            <a:off x="539552" y="1491630"/>
            <a:ext cx="7200800" cy="263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“Handling” crises one after the other is not an effective long-term strategy.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Nor is the often stated goal of getting “back to normal.”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Moving back to an earlier “normal” time is simply not possible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“Normal” -- when we attempt to define it -- turns out to be a constantly changing value.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belief that we can deal with and resolve crises one by one is an illusion.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CE6FA-C1B2-4A96-A344-2861A4D2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275606"/>
            <a:ext cx="460101" cy="3569746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B1C12E1-EBE2-45C1-B596-B0A7017A7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00392" y="1888311"/>
            <a:ext cx="703156" cy="694366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E6EBDF33-2AAF-4879-AD6D-9D5A5492D1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19258" y="2716554"/>
            <a:ext cx="620785" cy="687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1B1EF1-6876-4339-B2C0-ABD7272FB2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19258" y="977458"/>
            <a:ext cx="753478" cy="74406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04EB1E9F-9A1A-4065-8ADB-A070B253E8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19258" y="3513205"/>
            <a:ext cx="671513" cy="744059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3B3D2787-7D8E-4BB9-899E-A1BEB7D827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44621" y="4306576"/>
            <a:ext cx="620785" cy="6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5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E603C-3255-4659-A0BB-13DB824BC6EF}"/>
              </a:ext>
            </a:extLst>
          </p:cNvPr>
          <p:cNvSpPr txBox="1"/>
          <p:nvPr/>
        </p:nvSpPr>
        <p:spPr>
          <a:xfrm>
            <a:off x="539552" y="483518"/>
            <a:ext cx="605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Living with crises?</a:t>
            </a:r>
            <a:endParaRPr lang="en-US" sz="2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AEDF-013E-42D1-A7E0-7E213ED8864E}"/>
              </a:ext>
            </a:extLst>
          </p:cNvPr>
          <p:cNvSpPr txBox="1"/>
          <p:nvPr/>
        </p:nvSpPr>
        <p:spPr>
          <a:xfrm>
            <a:off x="539552" y="1275606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Everyone will have to adapt to some facts: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change is continuous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there is not a single moment,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single crisis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and there is no single rescuer. Even if these facts may be frightening in the first place,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adapting the active attitude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salutary at the long run.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Flexibility and adaptability must be central to effective crisis response – this holds true at the individual and societal levels. For the individual this is a permanent learning process.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the international community the challenge is far more complex. </a:t>
            </a:r>
          </a:p>
        </p:txBody>
      </p:sp>
    </p:spTree>
    <p:extLst>
      <p:ext uri="{BB962C8B-B14F-4D97-AF65-F5344CB8AC3E}">
        <p14:creationId xmlns:p14="http://schemas.microsoft.com/office/powerpoint/2010/main" val="178926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E603C-3255-4659-A0BB-13DB824BC6EF}"/>
              </a:ext>
            </a:extLst>
          </p:cNvPr>
          <p:cNvSpPr txBox="1"/>
          <p:nvPr/>
        </p:nvSpPr>
        <p:spPr>
          <a:xfrm>
            <a:off x="539552" y="48351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The Pandemic Treaty negotiations as 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AEDF-013E-42D1-A7E0-7E213ED8864E}"/>
              </a:ext>
            </a:extLst>
          </p:cNvPr>
          <p:cNvSpPr txBox="1"/>
          <p:nvPr/>
        </p:nvSpPr>
        <p:spPr>
          <a:xfrm>
            <a:off x="539552" y="1652195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Any future treaty or global instrument must have inbuilt flexibility, as well as a mechanism that allows for the adaptation of its regulations as times and circumstances evolve.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Only flexibility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the ability to adapt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can guarantee stability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0A37EA93-05C3-4843-B445-3CDEB8B5B5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60591">
            <a:off x="7120610" y="3240302"/>
            <a:ext cx="2325995" cy="2736465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454CE3CB-35C5-4FEF-AA75-CA34D01A35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326"/>
          <a:stretch/>
        </p:blipFill>
        <p:spPr>
          <a:xfrm>
            <a:off x="4427984" y="3219822"/>
            <a:ext cx="3456384" cy="28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80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582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E603C-3255-4659-A0BB-13DB824BC6EF}"/>
              </a:ext>
            </a:extLst>
          </p:cNvPr>
          <p:cNvSpPr txBox="1"/>
          <p:nvPr/>
        </p:nvSpPr>
        <p:spPr>
          <a:xfrm>
            <a:off x="539552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VUCA 2.0               Anticipate the Issues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AEDF-013E-42D1-A7E0-7E213ED8864E}"/>
              </a:ext>
            </a:extLst>
          </p:cNvPr>
          <p:cNvSpPr txBox="1"/>
          <p:nvPr/>
        </p:nvSpPr>
        <p:spPr>
          <a:xfrm>
            <a:off x="539552" y="1652195"/>
            <a:ext cx="7848872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VUCA translated into our times – the existence of  several global challenges that are closely related and need:</a:t>
            </a:r>
          </a:p>
          <a:p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Systems thinking		</a:t>
            </a:r>
            <a:r>
              <a:rPr lang="en-US" sz="1400" dirty="0"/>
              <a:t>Appreciate the Interdependence of Variables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Vision/Courage 		</a:t>
            </a:r>
            <a:r>
              <a:rPr lang="en-US" sz="1400" dirty="0"/>
              <a:t>Interpret and Address Relevant Opportunities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Understanding 		</a:t>
            </a:r>
            <a:r>
              <a:rPr lang="en-US" sz="1400" dirty="0"/>
              <a:t>the Consequences of Issues and Actions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Adaptability 		</a:t>
            </a:r>
            <a:r>
              <a:rPr lang="en-US" sz="1400" dirty="0"/>
              <a:t>Prepare for Alternative Realities and Challenges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5463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E603C-3255-4659-A0BB-13DB824BC6EF}"/>
              </a:ext>
            </a:extLst>
          </p:cNvPr>
          <p:cNvSpPr txBox="1"/>
          <p:nvPr/>
        </p:nvSpPr>
        <p:spPr>
          <a:xfrm>
            <a:off x="539552" y="483518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Leadership in today’s VUCA times: </a:t>
            </a:r>
          </a:p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Work of the Leadership Collective, October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AEDF-013E-42D1-A7E0-7E213ED8864E}"/>
              </a:ext>
            </a:extLst>
          </p:cNvPr>
          <p:cNvSpPr txBox="1"/>
          <p:nvPr/>
        </p:nvSpPr>
        <p:spPr>
          <a:xfrm>
            <a:off x="539552" y="1652195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Meaningful, sustainable, solidarity-style leadership that enables us to move beyond existing world paradigms.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are standing at the doorstep of opportunity to redefine leadership and promote a new leadership model.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B42ACE9-39AF-4363-85ED-77725F66F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6516216" y="2859782"/>
            <a:ext cx="2502299" cy="217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7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E603C-3255-4659-A0BB-13DB824BC6EF}"/>
              </a:ext>
            </a:extLst>
          </p:cNvPr>
          <p:cNvSpPr txBox="1"/>
          <p:nvPr/>
        </p:nvSpPr>
        <p:spPr>
          <a:xfrm>
            <a:off x="395536" y="48351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The skills for new leadership:</a:t>
            </a:r>
          </a:p>
          <a:p>
            <a:pPr algn="ctr"/>
            <a:r>
              <a:rPr lang="en-US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”Job description”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AEDF-013E-42D1-A7E0-7E213ED8864E}"/>
              </a:ext>
            </a:extLst>
          </p:cNvPr>
          <p:cNvSpPr txBox="1"/>
          <p:nvPr/>
        </p:nvSpPr>
        <p:spPr>
          <a:xfrm>
            <a:off x="1115616" y="1419622"/>
            <a:ext cx="7200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ability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travel beyond your own worldview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the skill to incorporate those learnings and awareness into your leadership.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Willingness to experiment with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new tactics and approaches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including collaborative leadership structures, and create space and opportunity for others to do 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Courage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acknowledge failure and receive feedback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and lead with new awareness.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ability to be public-spirited and community-minded with a demonstrated commitment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truth, reconciliation and equity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37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E603C-3255-4659-A0BB-13DB824BC6EF}"/>
              </a:ext>
            </a:extLst>
          </p:cNvPr>
          <p:cNvSpPr txBox="1"/>
          <p:nvPr/>
        </p:nvSpPr>
        <p:spPr>
          <a:xfrm>
            <a:off x="539552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What to do now?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AEDF-013E-42D1-A7E0-7E213ED8864E}"/>
              </a:ext>
            </a:extLst>
          </p:cNvPr>
          <p:cNvSpPr txBox="1"/>
          <p:nvPr/>
        </p:nvSpPr>
        <p:spPr>
          <a:xfrm>
            <a:off x="539552" y="1652195"/>
            <a:ext cx="6912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must abandon the current modus operandi of approaching crises as discrete events with discrete solutions,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and instead embrace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diversity of thought, flexibility, and adaptability as leading principles </a:t>
            </a:r>
          </a:p>
          <a:p>
            <a:r>
              <a:rPr lang="en-US" sz="1600" dirty="0"/>
              <a:t>     with a new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responding to complex and interlinked (in both time and space) global challenges.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3EB4B07-3DAA-4E24-AE2B-1DEA1706A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92280" y="1883901"/>
            <a:ext cx="181388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63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E603C-3255-4659-A0BB-13DB824BC6EF}"/>
              </a:ext>
            </a:extLst>
          </p:cNvPr>
          <p:cNvSpPr txBox="1"/>
          <p:nvPr/>
        </p:nvSpPr>
        <p:spPr>
          <a:xfrm>
            <a:off x="539552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Should we still talk about Crisis?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AEDF-013E-42D1-A7E0-7E213ED8864E}"/>
              </a:ext>
            </a:extLst>
          </p:cNvPr>
          <p:cNvSpPr txBox="1"/>
          <p:nvPr/>
        </p:nvSpPr>
        <p:spPr>
          <a:xfrm>
            <a:off x="539552" y="1652195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we understand the term in its positive, proactive way,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the ancient Greek meaning, it can be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we have to be aware though is the flow of events that we are part of and actors in the same time. </a:t>
            </a:r>
          </a:p>
        </p:txBody>
      </p:sp>
    </p:spTree>
    <p:extLst>
      <p:ext uri="{BB962C8B-B14F-4D97-AF65-F5344CB8AC3E}">
        <p14:creationId xmlns:p14="http://schemas.microsoft.com/office/powerpoint/2010/main" val="273202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D89C4521-8941-4027-91EE-69B5097F8B35}"/>
              </a:ext>
            </a:extLst>
          </p:cNvPr>
          <p:cNvSpPr txBox="1"/>
          <p:nvPr/>
        </p:nvSpPr>
        <p:spPr>
          <a:xfrm>
            <a:off x="1567918" y="1059582"/>
            <a:ext cx="60081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3800" dirty="0">
                <a:latin typeface="Arial" panose="020B0604020202020204" pitchFamily="34" charset="0"/>
                <a:cs typeface="Arial" panose="020B0604020202020204" pitchFamily="34" charset="0"/>
              </a:rPr>
              <a:t>κρίσις</a:t>
            </a:r>
            <a:endParaRPr lang="en-GB" sz="1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942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E603C-3255-4659-A0BB-13DB824BC6EF}"/>
              </a:ext>
            </a:extLst>
          </p:cNvPr>
          <p:cNvSpPr txBox="1"/>
          <p:nvPr/>
        </p:nvSpPr>
        <p:spPr>
          <a:xfrm>
            <a:off x="683568" y="1035481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>
                <a:latin typeface="Arial" panose="020B0604020202020204" pitchFamily="34" charset="0"/>
                <a:cs typeface="Arial" panose="020B0604020202020204" pitchFamily="34" charset="0"/>
              </a:rPr>
              <a:t>“where danger is there the saving powers will grow as well”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AEDF-013E-42D1-A7E0-7E213ED8864E}"/>
              </a:ext>
            </a:extLst>
          </p:cNvPr>
          <p:cNvSpPr txBox="1"/>
          <p:nvPr/>
        </p:nvSpPr>
        <p:spPr>
          <a:xfrm>
            <a:off x="683568" y="3579862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Friedrich Hölderlin, German Poet, 1770-1843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F3969AC2-223E-4CF0-A997-79918AA60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635646"/>
            <a:ext cx="3257384" cy="325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9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E603C-3255-4659-A0BB-13DB824BC6EF}"/>
              </a:ext>
            </a:extLst>
          </p:cNvPr>
          <p:cNvSpPr txBox="1"/>
          <p:nvPr/>
        </p:nvSpPr>
        <p:spPr>
          <a:xfrm>
            <a:off x="539552" y="483518"/>
            <a:ext cx="605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Krisis</a:t>
            </a:r>
            <a:endParaRPr lang="en-US" sz="2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AEDF-013E-42D1-A7E0-7E213ED8864E}"/>
              </a:ext>
            </a:extLst>
          </p:cNvPr>
          <p:cNvSpPr txBox="1"/>
          <p:nvPr/>
        </p:nvSpPr>
        <p:spPr>
          <a:xfrm>
            <a:off x="539552" y="1491630"/>
            <a:ext cx="7272808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different meanings of the word in its original ancient Greek usage:</a:t>
            </a: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decision, determination, judgment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trial, sentence, accusation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quarrel, dispute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turning point or decisive point of disease progression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0948AD-D2CF-47BF-92C6-67623908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568" y="2067694"/>
            <a:ext cx="2600944" cy="30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4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E603C-3255-4659-A0BB-13DB824BC6EF}"/>
              </a:ext>
            </a:extLst>
          </p:cNvPr>
          <p:cNvSpPr txBox="1"/>
          <p:nvPr/>
        </p:nvSpPr>
        <p:spPr>
          <a:xfrm>
            <a:off x="539552" y="483518"/>
            <a:ext cx="7848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Cambridge Dictionary definition of “crisis”, 2022</a:t>
            </a:r>
          </a:p>
          <a:p>
            <a:r>
              <a:rPr lang="en-US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= today’s understanding of the 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AEDF-013E-42D1-A7E0-7E213ED8864E}"/>
              </a:ext>
            </a:extLst>
          </p:cNvPr>
          <p:cNvSpPr txBox="1"/>
          <p:nvPr/>
        </p:nvSpPr>
        <p:spPr>
          <a:xfrm>
            <a:off x="539552" y="2143765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time of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great disagreement, confusion, or suffering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extremely difficult or dangerous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point in a situation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09550B2-B489-4E1D-9FE7-6CD73AE50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96136" y="2803379"/>
            <a:ext cx="3100715" cy="212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0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E603C-3255-4659-A0BB-13DB824BC6EF}"/>
              </a:ext>
            </a:extLst>
          </p:cNvPr>
          <p:cNvSpPr txBox="1"/>
          <p:nvPr/>
        </p:nvSpPr>
        <p:spPr>
          <a:xfrm>
            <a:off x="539552" y="48351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1. Crises have only an apparent beginning / 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AEDF-013E-42D1-A7E0-7E213ED8864E}"/>
              </a:ext>
            </a:extLst>
          </p:cNvPr>
          <p:cNvSpPr txBox="1"/>
          <p:nvPr/>
        </p:nvSpPr>
        <p:spPr>
          <a:xfrm>
            <a:off x="539552" y="1652195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“Beginning”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root causes and events leading to a given “crisis” usually long predate it.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same logic applies for the apparent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“end”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a crisis.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political, societal, cultural, and other sequelae of a crisis are often broader than our understanding of it, and only years or decades hence become visible to historians.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7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E603C-3255-4659-A0BB-13DB824BC6EF}"/>
              </a:ext>
            </a:extLst>
          </p:cNvPr>
          <p:cNvSpPr txBox="1"/>
          <p:nvPr/>
        </p:nvSpPr>
        <p:spPr>
          <a:xfrm>
            <a:off x="539552" y="48351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The Great Plague:</a:t>
            </a:r>
          </a:p>
          <a:p>
            <a:r>
              <a:rPr lang="en-US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European population catastrophe</a:t>
            </a:r>
          </a:p>
          <a:p>
            <a:r>
              <a:rPr lang="en-US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14th-15th century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AEDF-013E-42D1-A7E0-7E213ED8864E}"/>
              </a:ext>
            </a:extLst>
          </p:cNvPr>
          <p:cNvSpPr txBox="1"/>
          <p:nvPr/>
        </p:nvSpPr>
        <p:spPr>
          <a:xfrm>
            <a:off x="539552" y="2143765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Followed by profound societal change that led to the abolition of  serfdom, creation of civic society (middle classes)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78EDE-7798-4C5D-A83C-32776B4F4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76056" y="1779662"/>
            <a:ext cx="3898315" cy="298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E603C-3255-4659-A0BB-13DB824BC6EF}"/>
              </a:ext>
            </a:extLst>
          </p:cNvPr>
          <p:cNvSpPr txBox="1"/>
          <p:nvPr/>
        </p:nvSpPr>
        <p:spPr>
          <a:xfrm>
            <a:off x="539552" y="48351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2. Crises frequently occur simultaneously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33C4CD02-D50D-4E8C-82AB-6356C834D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067820">
            <a:off x="8426707" y="4363468"/>
            <a:ext cx="643514" cy="7091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69AEDF-013E-42D1-A7E0-7E213ED8864E}"/>
              </a:ext>
            </a:extLst>
          </p:cNvPr>
          <p:cNvSpPr txBox="1"/>
          <p:nvPr/>
        </p:nvSpPr>
        <p:spPr>
          <a:xfrm>
            <a:off x="539552" y="987574"/>
            <a:ext cx="8208912" cy="269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Example: the year 1961</a:t>
            </a: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wars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raged in Angola, Eritrea, and Vietnam to name a few;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Berlin wall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was under construction;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USSR was testing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nuclear weapons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Yuri Gagarin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became the first man in space; 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Fidel Castro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declared Cuba a socialist state;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cold war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was at its hottest phase, with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3rd world war in easy reach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imagination.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6B2C42B3-B52A-41F1-8F60-A72F8F41AD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49741" y="3579862"/>
            <a:ext cx="1270731" cy="1400254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EC2A8C09-B750-4AA1-87BB-BDD33BC8B5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982275">
            <a:off x="7004743" y="4005506"/>
            <a:ext cx="970916" cy="1069879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FF778897-9841-4EC6-AC5E-4DD3EA12C2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889955">
            <a:off x="7071614" y="3460113"/>
            <a:ext cx="808501" cy="890909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CB3F30B-65D0-453F-9CEE-3FE9C76995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5151659" flipV="1">
            <a:off x="6422766" y="4219817"/>
            <a:ext cx="725693" cy="7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E603C-3255-4659-A0BB-13DB824BC6EF}"/>
              </a:ext>
            </a:extLst>
          </p:cNvPr>
          <p:cNvSpPr txBox="1"/>
          <p:nvPr/>
        </p:nvSpPr>
        <p:spPr>
          <a:xfrm>
            <a:off x="539552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3. Crises are coinciding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AEDF-013E-42D1-A7E0-7E213ED8864E}"/>
              </a:ext>
            </a:extLst>
          </p:cNvPr>
          <p:cNvSpPr txBox="1"/>
          <p:nvPr/>
        </p:nvSpPr>
        <p:spPr>
          <a:xfrm>
            <a:off x="539552" y="1652195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One crisis may coincide with another and so amplifying the effects of both and creating new, complex, and deleterious dynamics.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nexus of climate change and COVID-19 exemplifies such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syndemic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crises.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E901FCD-24AB-45D2-AE24-889C12826C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085"/>
          <a:stretch>
            <a:fillRect/>
          </a:stretch>
        </p:blipFill>
        <p:spPr>
          <a:xfrm>
            <a:off x="6372200" y="1203598"/>
            <a:ext cx="2843391" cy="38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6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56E1-475E-4600-B81E-992E458C07BE}"/>
              </a:ext>
            </a:extLst>
          </p:cNvPr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79EBA-2E5A-4F0B-9D7C-001F0EB35D82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646431" y="392413"/>
            <a:ext cx="5851138" cy="435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957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1441A7286B74C82D78C86B5515CE7" ma:contentTypeVersion="13" ma:contentTypeDescription="Crée un document." ma:contentTypeScope="" ma:versionID="883a87bd89490e4c8c828b6665572bb2">
  <xsd:schema xmlns:xsd="http://www.w3.org/2001/XMLSchema" xmlns:xs="http://www.w3.org/2001/XMLSchema" xmlns:p="http://schemas.microsoft.com/office/2006/metadata/properties" xmlns:ns3="4bd5a2f5-48af-4c12-855a-e75d72c4fd04" xmlns:ns4="e40ad676-2773-4299-b437-4d2713edeb5d" targetNamespace="http://schemas.microsoft.com/office/2006/metadata/properties" ma:root="true" ma:fieldsID="07b41af60f880989407e7d6af45acdff" ns3:_="" ns4:_="">
    <xsd:import namespace="4bd5a2f5-48af-4c12-855a-e75d72c4fd04"/>
    <xsd:import namespace="e40ad676-2773-4299-b437-4d2713edeb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5a2f5-48af-4c12-855a-e75d72c4fd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ad676-2773-4299-b437-4d2713edeb5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1EA489-6AAA-4EBA-B297-437BCD7861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091BE-E164-4883-AE40-51529FDF0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d5a2f5-48af-4c12-855a-e75d72c4fd04"/>
    <ds:schemaRef ds:uri="e40ad676-2773-4299-b437-4d2713edeb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24CCAB-3B82-4A09-A5A2-F93D42447989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4bd5a2f5-48af-4c12-855a-e75d72c4fd04"/>
    <ds:schemaRef ds:uri="http://purl.org/dc/terms/"/>
    <ds:schemaRef ds:uri="http://purl.org/dc/elements/1.1/"/>
    <ds:schemaRef ds:uri="http://schemas.openxmlformats.org/package/2006/metadata/core-properties"/>
    <ds:schemaRef ds:uri="e40ad676-2773-4299-b437-4d2713edeb5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1100</Words>
  <Application>Microsoft Office PowerPoint</Application>
  <PresentationFormat>Affichage à l'écran (16:9)</PresentationFormat>
  <Paragraphs>132</Paragraphs>
  <Slides>20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Calibri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Jérémy Maggioni</dc:creator>
  <cp:lastModifiedBy>Bettina Borisch</cp:lastModifiedBy>
  <cp:revision>74</cp:revision>
  <dcterms:created xsi:type="dcterms:W3CDTF">2016-10-10T11:51:10Z</dcterms:created>
  <dcterms:modified xsi:type="dcterms:W3CDTF">2023-03-01T15:23:38Z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0x010100CBC1441A7286B74C82D78C86B5515CE7</vt:lpwstr>
  </property>
</Properties>
</file>