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5" r:id="rId3"/>
    <p:sldId id="290" r:id="rId4"/>
    <p:sldId id="292" r:id="rId5"/>
    <p:sldId id="281" r:id="rId6"/>
    <p:sldId id="261" r:id="rId7"/>
    <p:sldId id="289" r:id="rId8"/>
    <p:sldId id="268" r:id="rId9"/>
    <p:sldId id="286" r:id="rId10"/>
    <p:sldId id="287" r:id="rId11"/>
    <p:sldId id="288" r:id="rId12"/>
    <p:sldId id="285" r:id="rId13"/>
    <p:sldId id="274" r:id="rId14"/>
    <p:sldId id="283"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67" d="100"/>
          <a:sy n="67" d="100"/>
        </p:scale>
        <p:origin x="636" y="44"/>
      </p:cViewPr>
      <p:guideLst/>
    </p:cSldViewPr>
  </p:slideViewPr>
  <p:notesTextViewPr>
    <p:cViewPr>
      <p:scale>
        <a:sx n="1" d="1"/>
        <a:sy n="1" d="1"/>
      </p:scale>
      <p:origin x="0" y="0"/>
    </p:cViewPr>
  </p:notesTextViewPr>
  <p:sorterViewPr>
    <p:cViewPr>
      <p:scale>
        <a:sx n="150" d="100"/>
        <a:sy n="150" d="100"/>
      </p:scale>
      <p:origin x="0" y="-19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D183C11-8A3A-40FC-9516-2198807EB5C5}" type="datetimeFigureOut">
              <a:rPr lang="en-GB" smtClean="0"/>
              <a:t>01/10/2022</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B056CF-5C6E-4F87-95E3-8DA64E1D4129}" type="slidenum">
              <a:rPr lang="en-GB" smtClean="0"/>
              <a:t>‹#›</a:t>
            </a:fld>
            <a:endParaRPr lang="en-GB"/>
          </a:p>
        </p:txBody>
      </p:sp>
    </p:spTree>
    <p:extLst>
      <p:ext uri="{BB962C8B-B14F-4D97-AF65-F5344CB8AC3E}">
        <p14:creationId xmlns:p14="http://schemas.microsoft.com/office/powerpoint/2010/main" val="227304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F7CE-791F-43ED-B07C-532300639C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72A5EB-3587-47CE-800C-D44C33CD9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5775630-A7C9-467D-B3F2-ECDBD70D328A}"/>
              </a:ext>
            </a:extLst>
          </p:cNvPr>
          <p:cNvSpPr>
            <a:spLocks noGrp="1"/>
          </p:cNvSpPr>
          <p:nvPr>
            <p:ph type="dt" sz="half" idx="10"/>
          </p:nvPr>
        </p:nvSpPr>
        <p:spPr/>
        <p:txBody>
          <a:bodyPr/>
          <a:lstStyle/>
          <a:p>
            <a:fld id="{444EF4BA-CB92-4740-8749-473032B96A1E}" type="datetime1">
              <a:rPr lang="en-GB" smtClean="0"/>
              <a:t>01/10/2022</a:t>
            </a:fld>
            <a:endParaRPr lang="en-GB"/>
          </a:p>
        </p:txBody>
      </p:sp>
      <p:sp>
        <p:nvSpPr>
          <p:cNvPr id="6" name="Slide Number Placeholder 5">
            <a:extLst>
              <a:ext uri="{FF2B5EF4-FFF2-40B4-BE49-F238E27FC236}">
                <a16:creationId xmlns:a16="http://schemas.microsoft.com/office/drawing/2014/main" id="{1C0C256D-435C-4767-A8BF-DB06F632A14F}"/>
              </a:ext>
            </a:extLst>
          </p:cNvPr>
          <p:cNvSpPr>
            <a:spLocks noGrp="1"/>
          </p:cNvSpPr>
          <p:nvPr>
            <p:ph type="sldNum" sz="quarter" idx="12"/>
          </p:nvPr>
        </p:nvSpPr>
        <p:spPr/>
        <p:txBody>
          <a:bodyPr/>
          <a:lstStyle/>
          <a:p>
            <a:fld id="{3CE8758D-568B-442E-9216-E264BB8A34FB}" type="slidenum">
              <a:rPr lang="en-GB" smtClean="0"/>
              <a:t>‹#›</a:t>
            </a:fld>
            <a:endParaRPr lang="en-GB"/>
          </a:p>
        </p:txBody>
      </p:sp>
      <p:sp>
        <p:nvSpPr>
          <p:cNvPr id="8" name="Footer Placeholder 4">
            <a:extLst>
              <a:ext uri="{FF2B5EF4-FFF2-40B4-BE49-F238E27FC236}">
                <a16:creationId xmlns:a16="http://schemas.microsoft.com/office/drawing/2014/main" id="{D09CD012-A7F1-7818-27EB-DC98662EC1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CONFIDENTIAL - 'Last Mile' Vaccine Logistics PoC                                Brief Generic Overview</a:t>
            </a:r>
            <a:endParaRPr lang="en-US" dirty="0"/>
          </a:p>
        </p:txBody>
      </p:sp>
      <p:sp>
        <p:nvSpPr>
          <p:cNvPr id="9" name="Footer Placeholder 4">
            <a:extLst>
              <a:ext uri="{FF2B5EF4-FFF2-40B4-BE49-F238E27FC236}">
                <a16:creationId xmlns:a16="http://schemas.microsoft.com/office/drawing/2014/main" id="{0BDD6305-7C34-0EA9-BEF4-F5DC547B7606}"/>
              </a:ext>
            </a:extLst>
          </p:cNvPr>
          <p:cNvSpPr txBox="1">
            <a:spLocks/>
          </p:cNvSpPr>
          <p:nvPr userDrawn="1"/>
        </p:nvSpPr>
        <p:spPr>
          <a:xfrm>
            <a:off x="4191000" y="65087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GB" dirty="0">
              <a:latin typeface="Helvetica" panose="020B0604020202020204" pitchFamily="34" charset="0"/>
            </a:endParaRPr>
          </a:p>
        </p:txBody>
      </p:sp>
    </p:spTree>
    <p:extLst>
      <p:ext uri="{BB962C8B-B14F-4D97-AF65-F5344CB8AC3E}">
        <p14:creationId xmlns:p14="http://schemas.microsoft.com/office/powerpoint/2010/main" val="13970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6621-1DF3-4CF7-ACE4-6FD4029A4C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2C6D4F-4512-4EE3-894F-E38980FAAB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709578-3873-4F73-AB00-47B498A1D8D2}"/>
              </a:ext>
            </a:extLst>
          </p:cNvPr>
          <p:cNvSpPr>
            <a:spLocks noGrp="1"/>
          </p:cNvSpPr>
          <p:nvPr>
            <p:ph type="dt" sz="half" idx="10"/>
          </p:nvPr>
        </p:nvSpPr>
        <p:spPr/>
        <p:txBody>
          <a:bodyPr/>
          <a:lstStyle/>
          <a:p>
            <a:fld id="{51D1C05C-DD9A-449D-9143-337F30681E58}" type="datetime1">
              <a:rPr lang="en-GB" smtClean="0"/>
              <a:t>01/10/2022</a:t>
            </a:fld>
            <a:endParaRPr lang="en-GB"/>
          </a:p>
        </p:txBody>
      </p:sp>
      <p:sp>
        <p:nvSpPr>
          <p:cNvPr id="5" name="Footer Placeholder 4">
            <a:extLst>
              <a:ext uri="{FF2B5EF4-FFF2-40B4-BE49-F238E27FC236}">
                <a16:creationId xmlns:a16="http://schemas.microsoft.com/office/drawing/2014/main" id="{E57F8049-4B31-4CF7-AE37-4404F1410BFB}"/>
              </a:ext>
            </a:extLst>
          </p:cNvPr>
          <p:cNvSpPr>
            <a:spLocks noGrp="1"/>
          </p:cNvSpPr>
          <p:nvPr>
            <p:ph type="ftr" sz="quarter" idx="11"/>
          </p:nvPr>
        </p:nvSpPr>
        <p:spPr/>
        <p:txBody>
          <a:bodyPr/>
          <a:lstStyle/>
          <a:p>
            <a:r>
              <a:rPr lang="en-US"/>
              <a:t>CONFIDENTIAL - 'Last Mile' Vaccine Logistics PoC                                Brief Generic Overview</a:t>
            </a:r>
            <a:endParaRPr lang="en-US" dirty="0"/>
          </a:p>
        </p:txBody>
      </p:sp>
      <p:sp>
        <p:nvSpPr>
          <p:cNvPr id="6" name="Slide Number Placeholder 5">
            <a:extLst>
              <a:ext uri="{FF2B5EF4-FFF2-40B4-BE49-F238E27FC236}">
                <a16:creationId xmlns:a16="http://schemas.microsoft.com/office/drawing/2014/main" id="{5C1E84DE-0A0D-4D5C-A51E-EEF25BC87C80}"/>
              </a:ext>
            </a:extLst>
          </p:cNvPr>
          <p:cNvSpPr>
            <a:spLocks noGrp="1"/>
          </p:cNvSpPr>
          <p:nvPr>
            <p:ph type="sldNum" sz="quarter" idx="12"/>
          </p:nvPr>
        </p:nvSpPr>
        <p:spPr/>
        <p:txBody>
          <a:bodyPr/>
          <a:lstStyle/>
          <a:p>
            <a:fld id="{3CE8758D-568B-442E-9216-E264BB8A34FB}" type="slidenum">
              <a:rPr lang="en-GB" smtClean="0"/>
              <a:t>‹#›</a:t>
            </a:fld>
            <a:endParaRPr lang="en-GB"/>
          </a:p>
        </p:txBody>
      </p:sp>
    </p:spTree>
    <p:extLst>
      <p:ext uri="{BB962C8B-B14F-4D97-AF65-F5344CB8AC3E}">
        <p14:creationId xmlns:p14="http://schemas.microsoft.com/office/powerpoint/2010/main" val="49984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2B194-F672-42B7-9E28-ABE5F16589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29BD84-D9AD-43C3-A783-8270E3D51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BA099D-7337-4058-B4B1-432486C7A7BD}"/>
              </a:ext>
            </a:extLst>
          </p:cNvPr>
          <p:cNvSpPr>
            <a:spLocks noGrp="1"/>
          </p:cNvSpPr>
          <p:nvPr>
            <p:ph type="dt" sz="half" idx="10"/>
          </p:nvPr>
        </p:nvSpPr>
        <p:spPr/>
        <p:txBody>
          <a:bodyPr/>
          <a:lstStyle/>
          <a:p>
            <a:fld id="{8CDD7B70-4472-409C-AABD-1B111E91430D}" type="datetime1">
              <a:rPr lang="en-GB" smtClean="0"/>
              <a:t>01/10/2022</a:t>
            </a:fld>
            <a:endParaRPr lang="en-GB"/>
          </a:p>
        </p:txBody>
      </p:sp>
      <p:sp>
        <p:nvSpPr>
          <p:cNvPr id="5" name="Footer Placeholder 4">
            <a:extLst>
              <a:ext uri="{FF2B5EF4-FFF2-40B4-BE49-F238E27FC236}">
                <a16:creationId xmlns:a16="http://schemas.microsoft.com/office/drawing/2014/main" id="{F61C6E45-DB4C-4532-A2BF-69CCE5ACBBBC}"/>
              </a:ext>
            </a:extLst>
          </p:cNvPr>
          <p:cNvSpPr>
            <a:spLocks noGrp="1"/>
          </p:cNvSpPr>
          <p:nvPr>
            <p:ph type="ftr" sz="quarter" idx="11"/>
          </p:nvPr>
        </p:nvSpPr>
        <p:spPr/>
        <p:txBody>
          <a:bodyPr/>
          <a:lstStyle/>
          <a:p>
            <a:r>
              <a:rPr lang="en-US"/>
              <a:t>CONFIDENTIAL - 'Last Mile' Vaccine Logistics PoC                                Brief Generic Overview</a:t>
            </a:r>
            <a:endParaRPr lang="en-US" dirty="0"/>
          </a:p>
        </p:txBody>
      </p:sp>
      <p:sp>
        <p:nvSpPr>
          <p:cNvPr id="6" name="Slide Number Placeholder 5">
            <a:extLst>
              <a:ext uri="{FF2B5EF4-FFF2-40B4-BE49-F238E27FC236}">
                <a16:creationId xmlns:a16="http://schemas.microsoft.com/office/drawing/2014/main" id="{C9BF1757-72F0-4E86-A308-EABDCA9A0B74}"/>
              </a:ext>
            </a:extLst>
          </p:cNvPr>
          <p:cNvSpPr>
            <a:spLocks noGrp="1"/>
          </p:cNvSpPr>
          <p:nvPr>
            <p:ph type="sldNum" sz="quarter" idx="12"/>
          </p:nvPr>
        </p:nvSpPr>
        <p:spPr/>
        <p:txBody>
          <a:bodyPr/>
          <a:lstStyle/>
          <a:p>
            <a:fld id="{3CE8758D-568B-442E-9216-E264BB8A34FB}" type="slidenum">
              <a:rPr lang="en-GB" smtClean="0"/>
              <a:t>‹#›</a:t>
            </a:fld>
            <a:endParaRPr lang="en-GB"/>
          </a:p>
        </p:txBody>
      </p:sp>
    </p:spTree>
    <p:extLst>
      <p:ext uri="{BB962C8B-B14F-4D97-AF65-F5344CB8AC3E}">
        <p14:creationId xmlns:p14="http://schemas.microsoft.com/office/powerpoint/2010/main" val="5858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46A0-CC70-4175-914C-EF74F0FEDA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E42DD5-2D86-4AAC-AA0F-F6DAFBFB1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25C810-824F-4338-B91C-D843B4F8E11E}"/>
              </a:ext>
            </a:extLst>
          </p:cNvPr>
          <p:cNvSpPr>
            <a:spLocks noGrp="1"/>
          </p:cNvSpPr>
          <p:nvPr>
            <p:ph type="dt" sz="half" idx="10"/>
          </p:nvPr>
        </p:nvSpPr>
        <p:spPr/>
        <p:txBody>
          <a:bodyPr/>
          <a:lstStyle/>
          <a:p>
            <a:fld id="{E855F42D-A24F-48A5-B836-8E834B5CE559}" type="datetime1">
              <a:rPr lang="en-GB" smtClean="0"/>
              <a:t>01/10/2022</a:t>
            </a:fld>
            <a:endParaRPr lang="en-GB"/>
          </a:p>
        </p:txBody>
      </p:sp>
      <p:sp>
        <p:nvSpPr>
          <p:cNvPr id="5" name="Footer Placeholder 4">
            <a:extLst>
              <a:ext uri="{FF2B5EF4-FFF2-40B4-BE49-F238E27FC236}">
                <a16:creationId xmlns:a16="http://schemas.microsoft.com/office/drawing/2014/main" id="{9A9B2E45-ADF6-4AD6-A782-68DCA28A7030}"/>
              </a:ext>
            </a:extLst>
          </p:cNvPr>
          <p:cNvSpPr>
            <a:spLocks noGrp="1"/>
          </p:cNvSpPr>
          <p:nvPr>
            <p:ph type="ftr" sz="quarter" idx="11"/>
          </p:nvPr>
        </p:nvSpPr>
        <p:spPr/>
        <p:txBody>
          <a:bodyPr/>
          <a:lstStyle/>
          <a:p>
            <a:r>
              <a:rPr lang="en-US"/>
              <a:t>CONFIDENTIAL - 'Last Mile' Vaccine Logistics PoC                                Brief Generic Overview</a:t>
            </a:r>
            <a:endParaRPr lang="en-US" dirty="0"/>
          </a:p>
        </p:txBody>
      </p:sp>
      <p:sp>
        <p:nvSpPr>
          <p:cNvPr id="6" name="Slide Number Placeholder 5">
            <a:extLst>
              <a:ext uri="{FF2B5EF4-FFF2-40B4-BE49-F238E27FC236}">
                <a16:creationId xmlns:a16="http://schemas.microsoft.com/office/drawing/2014/main" id="{422429D0-DBCC-47C4-9B92-BDAE51534E5A}"/>
              </a:ext>
            </a:extLst>
          </p:cNvPr>
          <p:cNvSpPr>
            <a:spLocks noGrp="1"/>
          </p:cNvSpPr>
          <p:nvPr>
            <p:ph type="sldNum" sz="quarter" idx="12"/>
          </p:nvPr>
        </p:nvSpPr>
        <p:spPr/>
        <p:txBody>
          <a:bodyPr/>
          <a:lstStyle/>
          <a:p>
            <a:fld id="{3CE8758D-568B-442E-9216-E264BB8A34FB}" type="slidenum">
              <a:rPr lang="en-GB" smtClean="0"/>
              <a:t>‹#›</a:t>
            </a:fld>
            <a:endParaRPr lang="en-GB"/>
          </a:p>
        </p:txBody>
      </p:sp>
      <p:sp>
        <p:nvSpPr>
          <p:cNvPr id="7" name="Footer Placeholder 4">
            <a:extLst>
              <a:ext uri="{FF2B5EF4-FFF2-40B4-BE49-F238E27FC236}">
                <a16:creationId xmlns:a16="http://schemas.microsoft.com/office/drawing/2014/main" id="{87FA3102-74CA-B097-CEF3-1CC1DA82486E}"/>
              </a:ext>
            </a:extLst>
          </p:cNvPr>
          <p:cNvSpPr txBox="1">
            <a:spLocks/>
          </p:cNvSpPr>
          <p:nvPr userDrawn="1"/>
        </p:nvSpPr>
        <p:spPr>
          <a:xfrm>
            <a:off x="4191000" y="6508750"/>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dirty="0"/>
          </a:p>
        </p:txBody>
      </p:sp>
    </p:spTree>
    <p:extLst>
      <p:ext uri="{BB962C8B-B14F-4D97-AF65-F5344CB8AC3E}">
        <p14:creationId xmlns:p14="http://schemas.microsoft.com/office/powerpoint/2010/main" val="85224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AE72-4F4F-4235-BD9F-D0B80385EB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BE90F6-A775-4645-83DE-0E686DD52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C0212A-329D-47B9-A10B-1DCD4FBD2A51}"/>
              </a:ext>
            </a:extLst>
          </p:cNvPr>
          <p:cNvSpPr>
            <a:spLocks noGrp="1"/>
          </p:cNvSpPr>
          <p:nvPr>
            <p:ph type="dt" sz="half" idx="10"/>
          </p:nvPr>
        </p:nvSpPr>
        <p:spPr/>
        <p:txBody>
          <a:bodyPr/>
          <a:lstStyle/>
          <a:p>
            <a:fld id="{4DCBD1AD-BAA4-4757-9B48-8FFF1DFAEBA8}" type="datetime1">
              <a:rPr lang="en-GB" smtClean="0"/>
              <a:t>01/10/2022</a:t>
            </a:fld>
            <a:endParaRPr lang="en-GB"/>
          </a:p>
        </p:txBody>
      </p:sp>
      <p:sp>
        <p:nvSpPr>
          <p:cNvPr id="5" name="Footer Placeholder 4">
            <a:extLst>
              <a:ext uri="{FF2B5EF4-FFF2-40B4-BE49-F238E27FC236}">
                <a16:creationId xmlns:a16="http://schemas.microsoft.com/office/drawing/2014/main" id="{34772DF5-ACBC-4AD5-B3CD-91FA4592CDBD}"/>
              </a:ext>
            </a:extLst>
          </p:cNvPr>
          <p:cNvSpPr>
            <a:spLocks noGrp="1"/>
          </p:cNvSpPr>
          <p:nvPr>
            <p:ph type="ftr" sz="quarter" idx="11"/>
          </p:nvPr>
        </p:nvSpPr>
        <p:spPr/>
        <p:txBody>
          <a:bodyPr/>
          <a:lstStyle/>
          <a:p>
            <a:r>
              <a:rPr lang="en-US"/>
              <a:t>CONFIDENTIAL - 'Last Mile' Vaccine Logistics PoC                                Brief Generic Overview</a:t>
            </a:r>
            <a:endParaRPr lang="en-US" dirty="0"/>
          </a:p>
        </p:txBody>
      </p:sp>
      <p:sp>
        <p:nvSpPr>
          <p:cNvPr id="6" name="Slide Number Placeholder 5">
            <a:extLst>
              <a:ext uri="{FF2B5EF4-FFF2-40B4-BE49-F238E27FC236}">
                <a16:creationId xmlns:a16="http://schemas.microsoft.com/office/drawing/2014/main" id="{C3121152-B24E-4C40-B38B-936EC410B7BA}"/>
              </a:ext>
            </a:extLst>
          </p:cNvPr>
          <p:cNvSpPr>
            <a:spLocks noGrp="1"/>
          </p:cNvSpPr>
          <p:nvPr>
            <p:ph type="sldNum" sz="quarter" idx="12"/>
          </p:nvPr>
        </p:nvSpPr>
        <p:spPr/>
        <p:txBody>
          <a:bodyPr/>
          <a:lstStyle/>
          <a:p>
            <a:fld id="{3CE8758D-568B-442E-9216-E264BB8A34FB}" type="slidenum">
              <a:rPr lang="en-GB" smtClean="0"/>
              <a:t>‹#›</a:t>
            </a:fld>
            <a:endParaRPr lang="en-GB"/>
          </a:p>
        </p:txBody>
      </p:sp>
    </p:spTree>
    <p:extLst>
      <p:ext uri="{BB962C8B-B14F-4D97-AF65-F5344CB8AC3E}">
        <p14:creationId xmlns:p14="http://schemas.microsoft.com/office/powerpoint/2010/main" val="107446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14EF-8C1C-4F1A-A514-77B5FA6137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E3306-7C2F-4787-8AC6-763312E145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B41189-6CCD-4389-B846-A074D7ABFF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7EF536-9AD6-473C-8DF0-F268133840FB}"/>
              </a:ext>
            </a:extLst>
          </p:cNvPr>
          <p:cNvSpPr>
            <a:spLocks noGrp="1"/>
          </p:cNvSpPr>
          <p:nvPr>
            <p:ph type="dt" sz="half" idx="10"/>
          </p:nvPr>
        </p:nvSpPr>
        <p:spPr/>
        <p:txBody>
          <a:bodyPr/>
          <a:lstStyle/>
          <a:p>
            <a:fld id="{AFCBBD1C-1FC6-4FE9-AFD5-60D547062D13}" type="datetime1">
              <a:rPr lang="en-GB" smtClean="0"/>
              <a:t>01/10/2022</a:t>
            </a:fld>
            <a:endParaRPr lang="en-GB"/>
          </a:p>
        </p:txBody>
      </p:sp>
      <p:sp>
        <p:nvSpPr>
          <p:cNvPr id="6" name="Footer Placeholder 5">
            <a:extLst>
              <a:ext uri="{FF2B5EF4-FFF2-40B4-BE49-F238E27FC236}">
                <a16:creationId xmlns:a16="http://schemas.microsoft.com/office/drawing/2014/main" id="{4BE53A61-9EFF-4494-8CBD-F7D3DCB8318C}"/>
              </a:ext>
            </a:extLst>
          </p:cNvPr>
          <p:cNvSpPr>
            <a:spLocks noGrp="1"/>
          </p:cNvSpPr>
          <p:nvPr>
            <p:ph type="ftr" sz="quarter" idx="11"/>
          </p:nvPr>
        </p:nvSpPr>
        <p:spPr/>
        <p:txBody>
          <a:bodyPr/>
          <a:lstStyle/>
          <a:p>
            <a:r>
              <a:rPr lang="en-US"/>
              <a:t>CONFIDENTIAL - 'Last Mile' Vaccine Logistics PoC                                Brief Generic Overview</a:t>
            </a:r>
            <a:endParaRPr lang="en-US" dirty="0"/>
          </a:p>
        </p:txBody>
      </p:sp>
      <p:sp>
        <p:nvSpPr>
          <p:cNvPr id="7" name="Slide Number Placeholder 6">
            <a:extLst>
              <a:ext uri="{FF2B5EF4-FFF2-40B4-BE49-F238E27FC236}">
                <a16:creationId xmlns:a16="http://schemas.microsoft.com/office/drawing/2014/main" id="{7D91D372-A301-4671-B438-518610DEAFA9}"/>
              </a:ext>
            </a:extLst>
          </p:cNvPr>
          <p:cNvSpPr>
            <a:spLocks noGrp="1"/>
          </p:cNvSpPr>
          <p:nvPr>
            <p:ph type="sldNum" sz="quarter" idx="12"/>
          </p:nvPr>
        </p:nvSpPr>
        <p:spPr/>
        <p:txBody>
          <a:bodyPr/>
          <a:lstStyle/>
          <a:p>
            <a:fld id="{3CE8758D-568B-442E-9216-E264BB8A34FB}" type="slidenum">
              <a:rPr lang="en-GB" smtClean="0"/>
              <a:t>‹#›</a:t>
            </a:fld>
            <a:endParaRPr lang="en-GB"/>
          </a:p>
        </p:txBody>
      </p:sp>
    </p:spTree>
    <p:extLst>
      <p:ext uri="{BB962C8B-B14F-4D97-AF65-F5344CB8AC3E}">
        <p14:creationId xmlns:p14="http://schemas.microsoft.com/office/powerpoint/2010/main" val="253815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BEC0-DE58-4D2E-81DE-2F4771C0DA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9267B-E010-4A8E-A294-CE56C62FC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C9C52-E847-4926-9ED0-33A0F8121F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4C6DA5-AE52-45BF-8303-DE1697FC5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186F9-7650-41B1-A60A-47CFE27348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1FD26E-63BC-401C-A5EB-5AA2DBEC89FC}"/>
              </a:ext>
            </a:extLst>
          </p:cNvPr>
          <p:cNvSpPr>
            <a:spLocks noGrp="1"/>
          </p:cNvSpPr>
          <p:nvPr>
            <p:ph type="dt" sz="half" idx="10"/>
          </p:nvPr>
        </p:nvSpPr>
        <p:spPr/>
        <p:txBody>
          <a:bodyPr/>
          <a:lstStyle/>
          <a:p>
            <a:fld id="{B9116DA2-E0FF-4444-9ECF-44C44D63B4EA}" type="datetime1">
              <a:rPr lang="en-GB" smtClean="0"/>
              <a:t>01/10/2022</a:t>
            </a:fld>
            <a:endParaRPr lang="en-GB"/>
          </a:p>
        </p:txBody>
      </p:sp>
      <p:sp>
        <p:nvSpPr>
          <p:cNvPr id="8" name="Footer Placeholder 7">
            <a:extLst>
              <a:ext uri="{FF2B5EF4-FFF2-40B4-BE49-F238E27FC236}">
                <a16:creationId xmlns:a16="http://schemas.microsoft.com/office/drawing/2014/main" id="{F0CE9B4E-0D19-404F-9B99-07FCD562A2F0}"/>
              </a:ext>
            </a:extLst>
          </p:cNvPr>
          <p:cNvSpPr>
            <a:spLocks noGrp="1"/>
          </p:cNvSpPr>
          <p:nvPr>
            <p:ph type="ftr" sz="quarter" idx="11"/>
          </p:nvPr>
        </p:nvSpPr>
        <p:spPr/>
        <p:txBody>
          <a:bodyPr/>
          <a:lstStyle/>
          <a:p>
            <a:r>
              <a:rPr lang="en-US"/>
              <a:t>CONFIDENTIAL - 'Last Mile' Vaccine Logistics PoC                                Brief Generic Overview</a:t>
            </a:r>
            <a:endParaRPr lang="en-US" dirty="0"/>
          </a:p>
        </p:txBody>
      </p:sp>
      <p:sp>
        <p:nvSpPr>
          <p:cNvPr id="9" name="Slide Number Placeholder 8">
            <a:extLst>
              <a:ext uri="{FF2B5EF4-FFF2-40B4-BE49-F238E27FC236}">
                <a16:creationId xmlns:a16="http://schemas.microsoft.com/office/drawing/2014/main" id="{D92AA865-46AC-4634-A03E-83FFF15517F7}"/>
              </a:ext>
            </a:extLst>
          </p:cNvPr>
          <p:cNvSpPr>
            <a:spLocks noGrp="1"/>
          </p:cNvSpPr>
          <p:nvPr>
            <p:ph type="sldNum" sz="quarter" idx="12"/>
          </p:nvPr>
        </p:nvSpPr>
        <p:spPr/>
        <p:txBody>
          <a:bodyPr/>
          <a:lstStyle/>
          <a:p>
            <a:fld id="{3CE8758D-568B-442E-9216-E264BB8A34FB}" type="slidenum">
              <a:rPr lang="en-GB" smtClean="0"/>
              <a:t>‹#›</a:t>
            </a:fld>
            <a:endParaRPr lang="en-GB"/>
          </a:p>
        </p:txBody>
      </p:sp>
    </p:spTree>
    <p:extLst>
      <p:ext uri="{BB962C8B-B14F-4D97-AF65-F5344CB8AC3E}">
        <p14:creationId xmlns:p14="http://schemas.microsoft.com/office/powerpoint/2010/main" val="285984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88C9-29BF-4E95-9297-B6012EF3D3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259C18-37C4-43C5-9FBA-7061732F86C9}"/>
              </a:ext>
            </a:extLst>
          </p:cNvPr>
          <p:cNvSpPr>
            <a:spLocks noGrp="1"/>
          </p:cNvSpPr>
          <p:nvPr>
            <p:ph type="dt" sz="half" idx="10"/>
          </p:nvPr>
        </p:nvSpPr>
        <p:spPr/>
        <p:txBody>
          <a:bodyPr/>
          <a:lstStyle/>
          <a:p>
            <a:fld id="{C52D34E9-D0FC-453B-BB3D-ECCC66D4DEF2}" type="datetime1">
              <a:rPr lang="en-GB" smtClean="0"/>
              <a:t>01/10/2022</a:t>
            </a:fld>
            <a:endParaRPr lang="en-GB"/>
          </a:p>
        </p:txBody>
      </p:sp>
      <p:sp>
        <p:nvSpPr>
          <p:cNvPr id="4" name="Footer Placeholder 3">
            <a:extLst>
              <a:ext uri="{FF2B5EF4-FFF2-40B4-BE49-F238E27FC236}">
                <a16:creationId xmlns:a16="http://schemas.microsoft.com/office/drawing/2014/main" id="{5BF91597-4F1E-4752-BB00-C909CA5D4CA9}"/>
              </a:ext>
            </a:extLst>
          </p:cNvPr>
          <p:cNvSpPr>
            <a:spLocks noGrp="1"/>
          </p:cNvSpPr>
          <p:nvPr>
            <p:ph type="ftr" sz="quarter" idx="11"/>
          </p:nvPr>
        </p:nvSpPr>
        <p:spPr/>
        <p:txBody>
          <a:bodyPr/>
          <a:lstStyle/>
          <a:p>
            <a:r>
              <a:rPr lang="en-US"/>
              <a:t>CONFIDENTIAL - 'Last Mile' Vaccine Logistics PoC                                Brief Generic Overview</a:t>
            </a:r>
            <a:endParaRPr lang="en-US" dirty="0"/>
          </a:p>
        </p:txBody>
      </p:sp>
      <p:sp>
        <p:nvSpPr>
          <p:cNvPr id="5" name="Slide Number Placeholder 4">
            <a:extLst>
              <a:ext uri="{FF2B5EF4-FFF2-40B4-BE49-F238E27FC236}">
                <a16:creationId xmlns:a16="http://schemas.microsoft.com/office/drawing/2014/main" id="{D25F59E9-81A5-4AE6-AFA9-AB47C76916C9}"/>
              </a:ext>
            </a:extLst>
          </p:cNvPr>
          <p:cNvSpPr>
            <a:spLocks noGrp="1"/>
          </p:cNvSpPr>
          <p:nvPr>
            <p:ph type="sldNum" sz="quarter" idx="12"/>
          </p:nvPr>
        </p:nvSpPr>
        <p:spPr/>
        <p:txBody>
          <a:bodyPr/>
          <a:lstStyle/>
          <a:p>
            <a:fld id="{3CE8758D-568B-442E-9216-E264BB8A34FB}" type="slidenum">
              <a:rPr lang="en-GB" smtClean="0"/>
              <a:t>‹#›</a:t>
            </a:fld>
            <a:endParaRPr lang="en-GB"/>
          </a:p>
        </p:txBody>
      </p:sp>
    </p:spTree>
    <p:extLst>
      <p:ext uri="{BB962C8B-B14F-4D97-AF65-F5344CB8AC3E}">
        <p14:creationId xmlns:p14="http://schemas.microsoft.com/office/powerpoint/2010/main" val="326081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F0A169-5A53-4102-AB60-3F89C8EC7AA0}"/>
              </a:ext>
            </a:extLst>
          </p:cNvPr>
          <p:cNvSpPr>
            <a:spLocks noGrp="1"/>
          </p:cNvSpPr>
          <p:nvPr>
            <p:ph type="dt" sz="half" idx="10"/>
          </p:nvPr>
        </p:nvSpPr>
        <p:spPr/>
        <p:txBody>
          <a:bodyPr/>
          <a:lstStyle/>
          <a:p>
            <a:fld id="{C89ABD4F-A285-4CFB-888F-EB0B34FA8221}" type="datetime1">
              <a:rPr lang="en-GB" smtClean="0"/>
              <a:t>01/10/2022</a:t>
            </a:fld>
            <a:endParaRPr lang="en-GB"/>
          </a:p>
        </p:txBody>
      </p:sp>
      <p:sp>
        <p:nvSpPr>
          <p:cNvPr id="3" name="Footer Placeholder 2">
            <a:extLst>
              <a:ext uri="{FF2B5EF4-FFF2-40B4-BE49-F238E27FC236}">
                <a16:creationId xmlns:a16="http://schemas.microsoft.com/office/drawing/2014/main" id="{0869558F-BD8C-4B2B-8F34-9ADAC246DB4E}"/>
              </a:ext>
            </a:extLst>
          </p:cNvPr>
          <p:cNvSpPr>
            <a:spLocks noGrp="1"/>
          </p:cNvSpPr>
          <p:nvPr>
            <p:ph type="ftr" sz="quarter" idx="11"/>
          </p:nvPr>
        </p:nvSpPr>
        <p:spPr/>
        <p:txBody>
          <a:bodyPr/>
          <a:lstStyle/>
          <a:p>
            <a:r>
              <a:rPr lang="en-US"/>
              <a:t>CONFIDENTIAL - 'Last Mile' Vaccine Logistics PoC                                Brief Generic Overview</a:t>
            </a:r>
            <a:endParaRPr lang="en-US" dirty="0"/>
          </a:p>
        </p:txBody>
      </p:sp>
      <p:sp>
        <p:nvSpPr>
          <p:cNvPr id="4" name="Slide Number Placeholder 3">
            <a:extLst>
              <a:ext uri="{FF2B5EF4-FFF2-40B4-BE49-F238E27FC236}">
                <a16:creationId xmlns:a16="http://schemas.microsoft.com/office/drawing/2014/main" id="{26646523-AC61-4D08-B835-138E38C6A47F}"/>
              </a:ext>
            </a:extLst>
          </p:cNvPr>
          <p:cNvSpPr>
            <a:spLocks noGrp="1"/>
          </p:cNvSpPr>
          <p:nvPr>
            <p:ph type="sldNum" sz="quarter" idx="12"/>
          </p:nvPr>
        </p:nvSpPr>
        <p:spPr/>
        <p:txBody>
          <a:bodyPr/>
          <a:lstStyle/>
          <a:p>
            <a:fld id="{3CE8758D-568B-442E-9216-E264BB8A34FB}" type="slidenum">
              <a:rPr lang="en-GB" smtClean="0"/>
              <a:t>‹#›</a:t>
            </a:fld>
            <a:endParaRPr lang="en-GB"/>
          </a:p>
        </p:txBody>
      </p:sp>
    </p:spTree>
    <p:extLst>
      <p:ext uri="{BB962C8B-B14F-4D97-AF65-F5344CB8AC3E}">
        <p14:creationId xmlns:p14="http://schemas.microsoft.com/office/powerpoint/2010/main" val="17500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5FF7-A3C7-47D5-A74F-B5D672C32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533C01-9592-467C-B48C-EFB952E04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B36C80-A5E1-4DCC-973B-EC33F8C7A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B291E-BDC1-4B51-A8FC-C223B164D7DD}"/>
              </a:ext>
            </a:extLst>
          </p:cNvPr>
          <p:cNvSpPr>
            <a:spLocks noGrp="1"/>
          </p:cNvSpPr>
          <p:nvPr>
            <p:ph type="dt" sz="half" idx="10"/>
          </p:nvPr>
        </p:nvSpPr>
        <p:spPr/>
        <p:txBody>
          <a:bodyPr/>
          <a:lstStyle/>
          <a:p>
            <a:fld id="{2436FCCB-D72B-41D5-A64C-8436A9C6DC75}" type="datetime1">
              <a:rPr lang="en-GB" smtClean="0"/>
              <a:t>01/10/2022</a:t>
            </a:fld>
            <a:endParaRPr lang="en-GB"/>
          </a:p>
        </p:txBody>
      </p:sp>
      <p:sp>
        <p:nvSpPr>
          <p:cNvPr id="6" name="Footer Placeholder 5">
            <a:extLst>
              <a:ext uri="{FF2B5EF4-FFF2-40B4-BE49-F238E27FC236}">
                <a16:creationId xmlns:a16="http://schemas.microsoft.com/office/drawing/2014/main" id="{4C0FF849-BAEA-47C1-87CC-B79B7D44D42A}"/>
              </a:ext>
            </a:extLst>
          </p:cNvPr>
          <p:cNvSpPr>
            <a:spLocks noGrp="1"/>
          </p:cNvSpPr>
          <p:nvPr>
            <p:ph type="ftr" sz="quarter" idx="11"/>
          </p:nvPr>
        </p:nvSpPr>
        <p:spPr/>
        <p:txBody>
          <a:bodyPr/>
          <a:lstStyle/>
          <a:p>
            <a:r>
              <a:rPr lang="en-US"/>
              <a:t>CONFIDENTIAL - 'Last Mile' Vaccine Logistics PoC                                Brief Generic Overview</a:t>
            </a:r>
            <a:endParaRPr lang="en-US" dirty="0"/>
          </a:p>
        </p:txBody>
      </p:sp>
      <p:sp>
        <p:nvSpPr>
          <p:cNvPr id="7" name="Slide Number Placeholder 6">
            <a:extLst>
              <a:ext uri="{FF2B5EF4-FFF2-40B4-BE49-F238E27FC236}">
                <a16:creationId xmlns:a16="http://schemas.microsoft.com/office/drawing/2014/main" id="{1ACCBFB2-454F-4983-97FE-350D65545E25}"/>
              </a:ext>
            </a:extLst>
          </p:cNvPr>
          <p:cNvSpPr>
            <a:spLocks noGrp="1"/>
          </p:cNvSpPr>
          <p:nvPr>
            <p:ph type="sldNum" sz="quarter" idx="12"/>
          </p:nvPr>
        </p:nvSpPr>
        <p:spPr/>
        <p:txBody>
          <a:bodyPr/>
          <a:lstStyle/>
          <a:p>
            <a:fld id="{3CE8758D-568B-442E-9216-E264BB8A34FB}" type="slidenum">
              <a:rPr lang="en-GB" smtClean="0"/>
              <a:t>‹#›</a:t>
            </a:fld>
            <a:endParaRPr lang="en-GB"/>
          </a:p>
        </p:txBody>
      </p:sp>
    </p:spTree>
    <p:extLst>
      <p:ext uri="{BB962C8B-B14F-4D97-AF65-F5344CB8AC3E}">
        <p14:creationId xmlns:p14="http://schemas.microsoft.com/office/powerpoint/2010/main" val="51939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7618-22FC-4196-B6B2-849725EDAD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F16C128-C346-4AA7-A0EB-0A222D927C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F21E73-4C95-4166-B905-8267CFBF2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AA6CF-6A8A-4661-BB47-4192FED1ACCD}"/>
              </a:ext>
            </a:extLst>
          </p:cNvPr>
          <p:cNvSpPr>
            <a:spLocks noGrp="1"/>
          </p:cNvSpPr>
          <p:nvPr>
            <p:ph type="dt" sz="half" idx="10"/>
          </p:nvPr>
        </p:nvSpPr>
        <p:spPr/>
        <p:txBody>
          <a:bodyPr/>
          <a:lstStyle/>
          <a:p>
            <a:fld id="{344B8E37-4DA9-4989-9576-D8811372F9DD}" type="datetime1">
              <a:rPr lang="en-GB" smtClean="0"/>
              <a:t>01/10/2022</a:t>
            </a:fld>
            <a:endParaRPr lang="en-GB"/>
          </a:p>
        </p:txBody>
      </p:sp>
      <p:sp>
        <p:nvSpPr>
          <p:cNvPr id="6" name="Footer Placeholder 5">
            <a:extLst>
              <a:ext uri="{FF2B5EF4-FFF2-40B4-BE49-F238E27FC236}">
                <a16:creationId xmlns:a16="http://schemas.microsoft.com/office/drawing/2014/main" id="{73AD98B0-0773-4570-AA03-83D9BBA51F09}"/>
              </a:ext>
            </a:extLst>
          </p:cNvPr>
          <p:cNvSpPr>
            <a:spLocks noGrp="1"/>
          </p:cNvSpPr>
          <p:nvPr>
            <p:ph type="ftr" sz="quarter" idx="11"/>
          </p:nvPr>
        </p:nvSpPr>
        <p:spPr/>
        <p:txBody>
          <a:bodyPr/>
          <a:lstStyle/>
          <a:p>
            <a:r>
              <a:rPr lang="en-US"/>
              <a:t>CONFIDENTIAL - 'Last Mile' Vaccine Logistics PoC                                Brief Generic Overview</a:t>
            </a:r>
            <a:endParaRPr lang="en-US" dirty="0"/>
          </a:p>
        </p:txBody>
      </p:sp>
      <p:sp>
        <p:nvSpPr>
          <p:cNvPr id="7" name="Slide Number Placeholder 6">
            <a:extLst>
              <a:ext uri="{FF2B5EF4-FFF2-40B4-BE49-F238E27FC236}">
                <a16:creationId xmlns:a16="http://schemas.microsoft.com/office/drawing/2014/main" id="{3F70284B-73CB-4B19-8CA8-7CC5CCD0B53A}"/>
              </a:ext>
            </a:extLst>
          </p:cNvPr>
          <p:cNvSpPr>
            <a:spLocks noGrp="1"/>
          </p:cNvSpPr>
          <p:nvPr>
            <p:ph type="sldNum" sz="quarter" idx="12"/>
          </p:nvPr>
        </p:nvSpPr>
        <p:spPr/>
        <p:txBody>
          <a:bodyPr/>
          <a:lstStyle/>
          <a:p>
            <a:fld id="{3CE8758D-568B-442E-9216-E264BB8A34FB}" type="slidenum">
              <a:rPr lang="en-GB" smtClean="0"/>
              <a:t>‹#›</a:t>
            </a:fld>
            <a:endParaRPr lang="en-GB"/>
          </a:p>
        </p:txBody>
      </p:sp>
    </p:spTree>
    <p:extLst>
      <p:ext uri="{BB962C8B-B14F-4D97-AF65-F5344CB8AC3E}">
        <p14:creationId xmlns:p14="http://schemas.microsoft.com/office/powerpoint/2010/main" val="196775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B5E81D-8438-4E7B-9B85-BB7B10DB0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F69F85-A66A-4B8F-9EF8-6C809657B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F8A2C2-B710-4401-8FE5-BC7E25CB7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BDE58-59D0-4464-81BD-511CFB7DC534}" type="datetime1">
              <a:rPr lang="en-GB" smtClean="0"/>
              <a:t>01/10/2022</a:t>
            </a:fld>
            <a:endParaRPr lang="en-GB"/>
          </a:p>
        </p:txBody>
      </p:sp>
      <p:sp>
        <p:nvSpPr>
          <p:cNvPr id="5" name="Footer Placeholder 4">
            <a:extLst>
              <a:ext uri="{FF2B5EF4-FFF2-40B4-BE49-F238E27FC236}">
                <a16:creationId xmlns:a16="http://schemas.microsoft.com/office/drawing/2014/main" id="{FD1E69F6-BAF8-4C38-BA44-A5475E15C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 - 'Last Mile' Vaccine Logistics PoC                                Brief Generic Overview</a:t>
            </a:r>
            <a:endParaRPr lang="en-US" dirty="0"/>
          </a:p>
        </p:txBody>
      </p:sp>
      <p:sp>
        <p:nvSpPr>
          <p:cNvPr id="6" name="Slide Number Placeholder 5">
            <a:extLst>
              <a:ext uri="{FF2B5EF4-FFF2-40B4-BE49-F238E27FC236}">
                <a16:creationId xmlns:a16="http://schemas.microsoft.com/office/drawing/2014/main" id="{B2900561-C2E6-45A8-8273-67F9F2183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8758D-568B-442E-9216-E264BB8A34FB}" type="slidenum">
              <a:rPr lang="en-GB" smtClean="0"/>
              <a:t>‹#›</a:t>
            </a:fld>
            <a:endParaRPr lang="en-GB"/>
          </a:p>
        </p:txBody>
      </p:sp>
      <p:pic>
        <p:nvPicPr>
          <p:cNvPr id="9" name="Grafik 8">
            <a:extLst>
              <a:ext uri="{FF2B5EF4-FFF2-40B4-BE49-F238E27FC236}">
                <a16:creationId xmlns:a16="http://schemas.microsoft.com/office/drawing/2014/main" id="{80A5983F-3019-48D6-9BA3-DADCA723E84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80000" y="180000"/>
            <a:ext cx="1107877" cy="1080000"/>
          </a:xfrm>
          <a:prstGeom prst="rect">
            <a:avLst/>
          </a:prstGeom>
        </p:spPr>
      </p:pic>
    </p:spTree>
    <p:extLst>
      <p:ext uri="{BB962C8B-B14F-4D97-AF65-F5344CB8AC3E}">
        <p14:creationId xmlns:p14="http://schemas.microsoft.com/office/powerpoint/2010/main" val="375981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944E28A0-F8F2-4190-AC08-73EF5A051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a:xfrm>
            <a:off x="838200" y="6356350"/>
            <a:ext cx="2743200" cy="365125"/>
          </a:xfrm>
        </p:spPr>
        <p:txBody>
          <a:bodyPr>
            <a:normAutofit/>
          </a:bodyPr>
          <a:lstStyle/>
          <a:p>
            <a:pPr>
              <a:spcAft>
                <a:spcPts val="600"/>
              </a:spcAft>
            </a:pPr>
            <a:fld id="{1C143E7E-857C-4DFC-9238-5C962533AB53}" type="datetime1">
              <a:rPr lang="en-GB" smtClean="0">
                <a:latin typeface="Helvetica" panose="020B0604020202020204" pitchFamily="34" charset="0"/>
              </a:rPr>
              <a:t>01/10/2022</a:t>
            </a:fld>
            <a:endParaRPr lang="en-GB">
              <a:latin typeface="Helvetica" panose="020B0604020202020204" pitchFamily="34" charset="0"/>
            </a:endParaRPr>
          </a:p>
        </p:txBody>
      </p:sp>
      <p:sp>
        <p:nvSpPr>
          <p:cNvPr id="5" name="Footer Placeholder 4">
            <a:extLst>
              <a:ext uri="{FF2B5EF4-FFF2-40B4-BE49-F238E27FC236}">
                <a16:creationId xmlns:a16="http://schemas.microsoft.com/office/drawing/2014/main" id="{46243A92-206A-41AE-B2A2-5DA9409895FB}"/>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dirty="0">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a:xfrm>
            <a:off x="8610600" y="6356350"/>
            <a:ext cx="2743200" cy="365125"/>
          </a:xfrm>
        </p:spPr>
        <p:txBody>
          <a:bodyPr>
            <a:normAutofit/>
          </a:bodyPr>
          <a:lstStyle/>
          <a:p>
            <a:pPr>
              <a:spcAft>
                <a:spcPts val="600"/>
              </a:spcAft>
            </a:pPr>
            <a:fld id="{3CE8758D-568B-442E-9216-E264BB8A34FB}" type="slidenum">
              <a:rPr lang="en-GB" smtClean="0">
                <a:latin typeface="Helvetica" panose="020B0604020202020204" pitchFamily="34" charset="0"/>
              </a:rPr>
              <a:pPr>
                <a:spcAft>
                  <a:spcPts val="600"/>
                </a:spcAft>
              </a:pPr>
              <a:t>1</a:t>
            </a:fld>
            <a:endParaRPr lang="en-GB">
              <a:latin typeface="Helvetica" panose="020B0604020202020204" pitchFamily="34" charset="0"/>
            </a:endParaRPr>
          </a:p>
        </p:txBody>
      </p:sp>
      <p:sp>
        <p:nvSpPr>
          <p:cNvPr id="7" name="Rectangle 2">
            <a:extLst>
              <a:ext uri="{FF2B5EF4-FFF2-40B4-BE49-F238E27FC236}">
                <a16:creationId xmlns:a16="http://schemas.microsoft.com/office/drawing/2014/main" id="{D2EC808F-CFBD-4FB3-9226-582D3E2B40E4}"/>
              </a:ext>
            </a:extLst>
          </p:cNvPr>
          <p:cNvSpPr>
            <a:spLocks noChangeArrowheads="1"/>
          </p:cNvSpPr>
          <p:nvPr/>
        </p:nvSpPr>
        <p:spPr bwMode="auto">
          <a:xfrm>
            <a:off x="838200" y="8845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Helvetica" panose="020B0604020202020204" pitchFamily="34" charset="0"/>
            </a:endParaRPr>
          </a:p>
        </p:txBody>
      </p:sp>
      <p:pic>
        <p:nvPicPr>
          <p:cNvPr id="10" name="Picture 9">
            <a:extLst>
              <a:ext uri="{FF2B5EF4-FFF2-40B4-BE49-F238E27FC236}">
                <a16:creationId xmlns:a16="http://schemas.microsoft.com/office/drawing/2014/main" id="{68C928D7-473B-4E3A-A5F1-2ADA194A257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877" y="315454"/>
            <a:ext cx="1407795" cy="982534"/>
          </a:xfrm>
          <a:prstGeom prst="rect">
            <a:avLst/>
          </a:prstGeom>
          <a:noFill/>
          <a:ln>
            <a:noFill/>
          </a:ln>
        </p:spPr>
      </p:pic>
      <p:pic>
        <p:nvPicPr>
          <p:cNvPr id="17" name="Grafik 29">
            <a:extLst>
              <a:ext uri="{FF2B5EF4-FFF2-40B4-BE49-F238E27FC236}">
                <a16:creationId xmlns:a16="http://schemas.microsoft.com/office/drawing/2014/main" id="{684FB29A-96B1-4B1A-8E98-50E8E9BF7B0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754363" y="530138"/>
            <a:ext cx="1889760" cy="455700"/>
          </a:xfrm>
          <a:prstGeom prst="rect">
            <a:avLst/>
          </a:prstGeom>
        </p:spPr>
      </p:pic>
      <p:pic>
        <p:nvPicPr>
          <p:cNvPr id="8" name="Grafik 7">
            <a:extLst>
              <a:ext uri="{FF2B5EF4-FFF2-40B4-BE49-F238E27FC236}">
                <a16:creationId xmlns:a16="http://schemas.microsoft.com/office/drawing/2014/main" id="{777115F9-DCE4-4431-8A24-2DF222607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0536" y="217988"/>
            <a:ext cx="1107877" cy="1080000"/>
          </a:xfrm>
          <a:prstGeom prst="rect">
            <a:avLst/>
          </a:prstGeom>
        </p:spPr>
      </p:pic>
      <p:sp>
        <p:nvSpPr>
          <p:cNvPr id="11" name="Subtitle 2">
            <a:extLst>
              <a:ext uri="{FF2B5EF4-FFF2-40B4-BE49-F238E27FC236}">
                <a16:creationId xmlns:a16="http://schemas.microsoft.com/office/drawing/2014/main" id="{1B16C8D7-30E4-48FB-9DF4-03ED776F0F54}"/>
              </a:ext>
            </a:extLst>
          </p:cNvPr>
          <p:cNvSpPr txBox="1">
            <a:spLocks/>
          </p:cNvSpPr>
          <p:nvPr/>
        </p:nvSpPr>
        <p:spPr>
          <a:xfrm>
            <a:off x="2503549" y="1515976"/>
            <a:ext cx="7181850" cy="4581268"/>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spcBef>
                <a:spcPts val="1200"/>
              </a:spcBef>
            </a:pPr>
            <a:endParaRPr lang="en-GB" sz="2400" i="1" dirty="0">
              <a:solidFill>
                <a:schemeClr val="accent1">
                  <a:lumMod val="75000"/>
                </a:schemeClr>
              </a:solidFill>
              <a:latin typeface="Helvetica" panose="020B0604020202020204" pitchFamily="34" charset="0"/>
            </a:endParaRPr>
          </a:p>
          <a:p>
            <a:pPr lvl="1">
              <a:spcBef>
                <a:spcPts val="1200"/>
              </a:spcBef>
            </a:pPr>
            <a:r>
              <a:rPr lang="en-GB" sz="3200" i="1" dirty="0">
                <a:solidFill>
                  <a:schemeClr val="accent1">
                    <a:lumMod val="75000"/>
                  </a:schemeClr>
                </a:solidFill>
                <a:latin typeface="Helvetica" panose="020B0604020202020204" pitchFamily="34" charset="0"/>
              </a:rPr>
              <a:t> Vaccine Logistics:</a:t>
            </a:r>
          </a:p>
          <a:p>
            <a:pPr lvl="1">
              <a:spcBef>
                <a:spcPts val="1200"/>
              </a:spcBef>
            </a:pPr>
            <a:r>
              <a:rPr lang="en-GB" sz="3200" i="1" dirty="0">
                <a:solidFill>
                  <a:schemeClr val="accent1">
                    <a:lumMod val="75000"/>
                  </a:schemeClr>
                </a:solidFill>
                <a:latin typeface="Helvetica" panose="020B0604020202020204" pitchFamily="34" charset="0"/>
              </a:rPr>
              <a:t>Tracking and Monitoring of </a:t>
            </a:r>
          </a:p>
          <a:p>
            <a:pPr lvl="1">
              <a:spcBef>
                <a:spcPts val="1200"/>
              </a:spcBef>
            </a:pPr>
            <a:r>
              <a:rPr lang="en-GB" sz="3200" i="1" dirty="0">
                <a:solidFill>
                  <a:schemeClr val="accent1">
                    <a:lumMod val="75000"/>
                  </a:schemeClr>
                </a:solidFill>
                <a:latin typeface="Helvetica" panose="020B0604020202020204" pitchFamily="34" charset="0"/>
              </a:rPr>
              <a:t>Vaccine Transport Units on the “last mile” </a:t>
            </a:r>
          </a:p>
          <a:p>
            <a:pPr lvl="1"/>
            <a:r>
              <a:rPr lang="en-GB" sz="3200" b="1" i="1" dirty="0">
                <a:solidFill>
                  <a:schemeClr val="accent1">
                    <a:lumMod val="75000"/>
                  </a:schemeClr>
                </a:solidFill>
                <a:latin typeface="Helvetica" panose="020B0604020202020204" pitchFamily="34" charset="0"/>
              </a:rPr>
              <a:t>Prototype / POC</a:t>
            </a:r>
          </a:p>
          <a:p>
            <a:pPr lvl="1"/>
            <a:endParaRPr lang="en-GB" sz="2400" dirty="0">
              <a:solidFill>
                <a:schemeClr val="accent1">
                  <a:lumMod val="75000"/>
                </a:schemeClr>
              </a:solidFill>
              <a:latin typeface="Helvetica" panose="020B0604020202020204" pitchFamily="34" charset="0"/>
            </a:endParaRPr>
          </a:p>
          <a:p>
            <a:pPr lvl="1"/>
            <a:r>
              <a:rPr lang="en-GB" dirty="0">
                <a:solidFill>
                  <a:schemeClr val="accent1">
                    <a:lumMod val="75000"/>
                  </a:schemeClr>
                </a:solidFill>
                <a:latin typeface="Helvetica" panose="020B0604020202020204" pitchFamily="34" charset="0"/>
              </a:rPr>
              <a:t>  </a:t>
            </a:r>
          </a:p>
          <a:p>
            <a:pPr lvl="1"/>
            <a:r>
              <a:rPr lang="en-GB" dirty="0">
                <a:latin typeface="Helvetica" panose="020B0604020202020204" pitchFamily="34" charset="0"/>
              </a:rPr>
              <a:t>October 2022</a:t>
            </a:r>
          </a:p>
          <a:p>
            <a:pPr lvl="1"/>
            <a:endParaRPr lang="en-GB" sz="2400" dirty="0">
              <a:latin typeface="Helvetica" panose="020B0604020202020204" pitchFamily="34" charset="0"/>
            </a:endParaRPr>
          </a:p>
          <a:p>
            <a:pPr lvl="1"/>
            <a:r>
              <a:rPr lang="en-GB" sz="1800" dirty="0">
                <a:latin typeface="Helvetica" panose="020B0604020202020204" pitchFamily="34" charset="0"/>
              </a:rPr>
              <a:t>Coll MacDougall-Hunter</a:t>
            </a:r>
          </a:p>
          <a:p>
            <a:pPr lvl="1"/>
            <a:r>
              <a:rPr lang="en-GB" sz="1800" dirty="0">
                <a:latin typeface="Helvetica" panose="020B0604020202020204" pitchFamily="34" charset="0"/>
              </a:rPr>
              <a:t>Uwe Winnwa</a:t>
            </a:r>
          </a:p>
          <a:p>
            <a:pPr lvl="1"/>
            <a:endParaRPr lang="en-GB" sz="1800" dirty="0">
              <a:latin typeface="Helvetica" panose="020B0604020202020204" pitchFamily="34" charset="0"/>
            </a:endParaRPr>
          </a:p>
          <a:p>
            <a:pPr lvl="1"/>
            <a:r>
              <a:rPr lang="en-GB" sz="3600" dirty="0">
                <a:latin typeface="Helvetica" panose="020B0604020202020204" pitchFamily="34" charset="0"/>
              </a:rPr>
              <a:t>Brief Overview</a:t>
            </a:r>
            <a:r>
              <a:rPr lang="en-GB" sz="2400" dirty="0">
                <a:latin typeface="Helvetica" panose="020B0604020202020204" pitchFamily="34" charset="0"/>
              </a:rPr>
              <a:t> </a:t>
            </a:r>
          </a:p>
        </p:txBody>
      </p:sp>
    </p:spTree>
    <p:extLst>
      <p:ext uri="{BB962C8B-B14F-4D97-AF65-F5344CB8AC3E}">
        <p14:creationId xmlns:p14="http://schemas.microsoft.com/office/powerpoint/2010/main" val="191665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06336FC-36F5-C7E6-4F56-57240A77CECB}"/>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p:txBody>
          <a:bodyPr>
            <a:normAutofit/>
          </a:bodyPr>
          <a:lstStyle/>
          <a:p>
            <a:pPr>
              <a:spcAft>
                <a:spcPts val="600"/>
              </a:spcAft>
            </a:pPr>
            <a:fld id="{231E22E7-F776-4929-AE3F-3FA5371CD73C}" type="datetime1">
              <a:rPr lang="en-GB" smtClean="0"/>
              <a:t>01/10/2022</a:t>
            </a:fld>
            <a:endParaRPr lang="en-GB"/>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p:txBody>
          <a:bodyPr>
            <a:normAutofit/>
          </a:bodyPr>
          <a:lstStyle/>
          <a:p>
            <a:pPr>
              <a:spcAft>
                <a:spcPts val="600"/>
              </a:spcAft>
            </a:pPr>
            <a:fld id="{3CE8758D-568B-442E-9216-E264BB8A34FB}" type="slidenum">
              <a:rPr lang="en-GB" smtClean="0"/>
              <a:pPr>
                <a:spcAft>
                  <a:spcPts val="600"/>
                </a:spcAft>
              </a:pPr>
              <a:t>10</a:t>
            </a:fld>
            <a:endParaRPr lang="en-GB"/>
          </a:p>
        </p:txBody>
      </p:sp>
      <p:sp>
        <p:nvSpPr>
          <p:cNvPr id="3" name="Subtitle 2">
            <a:extLst>
              <a:ext uri="{FF2B5EF4-FFF2-40B4-BE49-F238E27FC236}">
                <a16:creationId xmlns:a16="http://schemas.microsoft.com/office/drawing/2014/main" id="{CC4DB9AD-EC09-4ED5-95F5-6D38543771F6}"/>
              </a:ext>
            </a:extLst>
          </p:cNvPr>
          <p:cNvSpPr>
            <a:spLocks noGrp="1"/>
          </p:cNvSpPr>
          <p:nvPr>
            <p:ph type="subTitle" idx="4294967295"/>
          </p:nvPr>
        </p:nvSpPr>
        <p:spPr>
          <a:xfrm>
            <a:off x="1514476" y="1616342"/>
            <a:ext cx="9907282" cy="3734215"/>
          </a:xfrm>
        </p:spPr>
        <p:txBody>
          <a:bodyPr>
            <a:normAutofit/>
          </a:bodyPr>
          <a:lstStyle/>
          <a:p>
            <a:pPr marL="0" indent="0" algn="ctr">
              <a:spcBef>
                <a:spcPts val="0"/>
              </a:spcBef>
              <a:buNone/>
            </a:pPr>
            <a:r>
              <a:rPr lang="en-GB" dirty="0">
                <a:latin typeface="Helvetica" panose="020B0604020202020204" pitchFamily="34" charset="0"/>
              </a:rPr>
              <a:t>	</a:t>
            </a:r>
            <a:endParaRPr lang="en-GB" sz="1200" dirty="0">
              <a:latin typeface="Helvetica" panose="020B0604020202020204" pitchFamily="34" charset="0"/>
            </a:endParaRPr>
          </a:p>
          <a:p>
            <a:pPr marL="800100" lvl="1" indent="-342900">
              <a:buFont typeface="Courier New" panose="02070309020205020404" pitchFamily="49" charset="0"/>
              <a:buChar char="o"/>
            </a:pPr>
            <a:r>
              <a:rPr lang="en-GB" sz="2000" b="1" cap="small" dirty="0">
                <a:latin typeface="Helvetica" panose="020B0604020202020204" pitchFamily="34" charset="0"/>
              </a:rPr>
              <a:t>Level 2: Intermediate Smart: label-connected Carrier:  </a:t>
            </a:r>
          </a:p>
          <a:p>
            <a:pPr marL="457200" lvl="1" indent="0" algn="l">
              <a:buNone/>
            </a:pPr>
            <a:endParaRPr lang="en-GB" sz="1400" i="1" dirty="0">
              <a:solidFill>
                <a:schemeClr val="accent1">
                  <a:lumMod val="75000"/>
                </a:schemeClr>
              </a:solidFill>
              <a:latin typeface="Helvetica" panose="020B0604020202020204" pitchFamily="34" charset="0"/>
            </a:endParaRPr>
          </a:p>
          <a:p>
            <a:pPr marL="457200" lvl="1" indent="0" algn="l">
              <a:buNone/>
            </a:pPr>
            <a:endParaRPr lang="en-GB" sz="2000" b="1" cap="small" dirty="0">
              <a:latin typeface="Helvetica" panose="020B0604020202020204" pitchFamily="34" charset="0"/>
            </a:endParaRPr>
          </a:p>
          <a:p>
            <a:pPr marL="457200" lvl="1" indent="0" algn="l">
              <a:buNone/>
            </a:pPr>
            <a:r>
              <a:rPr lang="en-GB" sz="1400" b="1" cap="small" dirty="0">
                <a:latin typeface="Helvetica" panose="020B0604020202020204" pitchFamily="34" charset="0"/>
              </a:rPr>
              <a:t>      </a:t>
            </a:r>
            <a:r>
              <a:rPr lang="en-GB" sz="1400" dirty="0">
                <a:latin typeface="Helvetica" panose="020B0604020202020204" pitchFamily="34" charset="0"/>
              </a:rPr>
              <a:t> </a:t>
            </a:r>
            <a:endParaRPr lang="en-GB" sz="1400" i="1" dirty="0">
              <a:solidFill>
                <a:schemeClr val="accent1">
                  <a:lumMod val="75000"/>
                </a:schemeClr>
              </a:solidFill>
              <a:latin typeface="Helvetica" panose="020B0604020202020204" pitchFamily="34" charset="0"/>
            </a:endParaRPr>
          </a:p>
          <a:p>
            <a:pPr marL="1200150" lvl="2" indent="-285750" algn="l">
              <a:buFontTx/>
              <a:buChar char="-"/>
            </a:pPr>
            <a:endParaRPr lang="en-GB" sz="1100" dirty="0">
              <a:latin typeface="Helvetica" panose="020B0604020202020204" pitchFamily="34" charset="0"/>
            </a:endParaRPr>
          </a:p>
          <a:p>
            <a:pPr marL="457200" lvl="1" indent="0" algn="l">
              <a:buNone/>
            </a:pPr>
            <a:r>
              <a:rPr lang="en-GB" sz="2000" b="1" cap="small" dirty="0">
                <a:latin typeface="Helvetica" panose="020B0604020202020204" pitchFamily="34" charset="0"/>
              </a:rPr>
              <a:t> </a:t>
            </a:r>
            <a:r>
              <a:rPr lang="en-GB" sz="2000" dirty="0">
                <a:latin typeface="Helvetica" panose="020B0604020202020204" pitchFamily="34" charset="0"/>
              </a:rPr>
              <a:t> </a:t>
            </a:r>
          </a:p>
          <a:p>
            <a:pPr marL="457200" lvl="1" indent="0" algn="l">
              <a:buNone/>
            </a:pPr>
            <a:r>
              <a:rPr lang="en-GB" sz="1400" dirty="0">
                <a:latin typeface="Helvetica" panose="020B0604020202020204" pitchFamily="34" charset="0"/>
              </a:rPr>
              <a:t>       </a:t>
            </a:r>
            <a:endParaRPr lang="en-GB" dirty="0">
              <a:latin typeface="Helvetica" panose="020B0604020202020204" pitchFamily="34" charset="0"/>
            </a:endParaRPr>
          </a:p>
          <a:p>
            <a:pPr marL="800100" lvl="1" indent="-342900" algn="l">
              <a:buFont typeface="Wingdings" panose="05000000000000000000" pitchFamily="2" charset="2"/>
              <a:buChar char="q"/>
            </a:pPr>
            <a:endParaRPr lang="en-GB" dirty="0">
              <a:latin typeface="Helvetica" panose="020B0604020202020204" pitchFamily="34" charset="0"/>
            </a:endParaRPr>
          </a:p>
        </p:txBody>
      </p:sp>
      <p:sp>
        <p:nvSpPr>
          <p:cNvPr id="7" name="Rectangle 2">
            <a:extLst>
              <a:ext uri="{FF2B5EF4-FFF2-40B4-BE49-F238E27FC236}">
                <a16:creationId xmlns:a16="http://schemas.microsoft.com/office/drawing/2014/main" id="{D2EC808F-CFBD-4FB3-9226-582D3E2B40E4}"/>
              </a:ext>
            </a:extLst>
          </p:cNvPr>
          <p:cNvSpPr>
            <a:spLocks noChangeArrowheads="1"/>
          </p:cNvSpPr>
          <p:nvPr/>
        </p:nvSpPr>
        <p:spPr bwMode="auto">
          <a:xfrm>
            <a:off x="1647696" y="6921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 name="Grafik 9">
            <a:extLst>
              <a:ext uri="{FF2B5EF4-FFF2-40B4-BE49-F238E27FC236}">
                <a16:creationId xmlns:a16="http://schemas.microsoft.com/office/drawing/2014/main" id="{5D1234D9-34A4-4033-A8E0-CF8AE6FBB832}"/>
              </a:ext>
            </a:extLst>
          </p:cNvPr>
          <p:cNvPicPr>
            <a:picLocks noChangeAspect="1"/>
          </p:cNvPicPr>
          <p:nvPr/>
        </p:nvPicPr>
        <p:blipFill>
          <a:blip r:embed="rId2"/>
          <a:stretch>
            <a:fillRect/>
          </a:stretch>
        </p:blipFill>
        <p:spPr>
          <a:xfrm rot="20153846">
            <a:off x="853514" y="3315589"/>
            <a:ext cx="570325" cy="492553"/>
          </a:xfrm>
          <a:prstGeom prst="rect">
            <a:avLst/>
          </a:prstGeom>
        </p:spPr>
      </p:pic>
      <p:pic>
        <p:nvPicPr>
          <p:cNvPr id="24" name="Grafik 23">
            <a:extLst>
              <a:ext uri="{FF2B5EF4-FFF2-40B4-BE49-F238E27FC236}">
                <a16:creationId xmlns:a16="http://schemas.microsoft.com/office/drawing/2014/main" id="{CDDA249F-A8B1-4727-A848-DA91C3998BFD}"/>
              </a:ext>
            </a:extLst>
          </p:cNvPr>
          <p:cNvPicPr>
            <a:picLocks noChangeAspect="1"/>
          </p:cNvPicPr>
          <p:nvPr/>
        </p:nvPicPr>
        <p:blipFill>
          <a:blip r:embed="rId3"/>
          <a:stretch>
            <a:fillRect/>
          </a:stretch>
        </p:blipFill>
        <p:spPr>
          <a:xfrm>
            <a:off x="10314061" y="1865653"/>
            <a:ext cx="1211837" cy="4005037"/>
          </a:xfrm>
          <a:prstGeom prst="rect">
            <a:avLst/>
          </a:prstGeom>
        </p:spPr>
      </p:pic>
      <p:sp>
        <p:nvSpPr>
          <p:cNvPr id="28" name="Title 1">
            <a:extLst>
              <a:ext uri="{FF2B5EF4-FFF2-40B4-BE49-F238E27FC236}">
                <a16:creationId xmlns:a16="http://schemas.microsoft.com/office/drawing/2014/main" id="{1302AC01-4C55-4013-9F0A-5ACF38F5CE0F}"/>
              </a:ext>
            </a:extLst>
          </p:cNvPr>
          <p:cNvSpPr txBox="1">
            <a:spLocks/>
          </p:cNvSpPr>
          <p:nvPr/>
        </p:nvSpPr>
        <p:spPr>
          <a:xfrm>
            <a:off x="0" y="359999"/>
            <a:ext cx="12192000" cy="54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898525" algn="ctr" eaLnBrk="0" fontAlgn="base" hangingPunct="0">
              <a:spcAft>
                <a:spcPct val="0"/>
              </a:spcAft>
              <a:tabLst>
                <a:tab pos="2865438" algn="ctr"/>
                <a:tab pos="5730875" algn="r"/>
              </a:tabLst>
            </a:pPr>
            <a:r>
              <a:rPr lang="en-US" altLang="ja-JP" sz="3200" dirty="0">
                <a:latin typeface="Helvetica" panose="020B0604020202020204" pitchFamily="34" charset="0"/>
                <a:ea typeface="Cambria" panose="02040503050406030204" pitchFamily="18" charset="0"/>
                <a:cs typeface="Arial" panose="020B0604020202020204" pitchFamily="34" charset="0"/>
              </a:rPr>
              <a:t>Summary of Smart Service Offers</a:t>
            </a:r>
            <a:endParaRPr lang="en-US" altLang="ja-JP" sz="1600" dirty="0">
              <a:latin typeface="Helvetica" panose="020B0604020202020204" pitchFamily="34" charset="0"/>
            </a:endParaRPr>
          </a:p>
        </p:txBody>
      </p:sp>
      <p:pic>
        <p:nvPicPr>
          <p:cNvPr id="26" name="Grafik 25" descr="Ein Bild, das Text, Elektronik enthält.&#10;&#10;Automatisch generierte Beschreibung">
            <a:extLst>
              <a:ext uri="{FF2B5EF4-FFF2-40B4-BE49-F238E27FC236}">
                <a16:creationId xmlns:a16="http://schemas.microsoft.com/office/drawing/2014/main" id="{BD956D0C-07F1-4E2D-AEFC-06AABFE96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69" y="1779452"/>
            <a:ext cx="1233191" cy="1260000"/>
          </a:xfrm>
          <a:prstGeom prst="rect">
            <a:avLst/>
          </a:prstGeom>
        </p:spPr>
      </p:pic>
      <p:pic>
        <p:nvPicPr>
          <p:cNvPr id="29" name="Grafik 28" descr="Ein Bild, das Text, Elektronik enthält.&#10;&#10;Automatisch generierte Beschreibung">
            <a:extLst>
              <a:ext uri="{FF2B5EF4-FFF2-40B4-BE49-F238E27FC236}">
                <a16:creationId xmlns:a16="http://schemas.microsoft.com/office/drawing/2014/main" id="{B59D7305-E003-4AE1-8BBE-5943DBB502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946" y="4190668"/>
            <a:ext cx="1047750" cy="942975"/>
          </a:xfrm>
          <a:prstGeom prst="rect">
            <a:avLst/>
          </a:prstGeom>
        </p:spPr>
      </p:pic>
      <p:sp>
        <p:nvSpPr>
          <p:cNvPr id="34" name="Textfeld 33">
            <a:extLst>
              <a:ext uri="{FF2B5EF4-FFF2-40B4-BE49-F238E27FC236}">
                <a16:creationId xmlns:a16="http://schemas.microsoft.com/office/drawing/2014/main" id="{FC8EFCF9-62D7-4173-B15F-A46A4667C1C1}"/>
              </a:ext>
            </a:extLst>
          </p:cNvPr>
          <p:cNvSpPr txBox="1"/>
          <p:nvPr/>
        </p:nvSpPr>
        <p:spPr>
          <a:xfrm>
            <a:off x="563999" y="1316942"/>
            <a:ext cx="11064001"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Proposed steps from </a:t>
            </a:r>
            <a:r>
              <a:rPr kumimoji="0" lang="en-GB"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Basic</a:t>
            </a: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to </a:t>
            </a:r>
            <a:r>
              <a:rPr kumimoji="0" lang="en-GB"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Full</a:t>
            </a: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a:t>
            </a:r>
            <a:r>
              <a:rPr kumimoji="0" lang="en-GB"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rPr>
              <a:t>3</a:t>
            </a:r>
            <a:r>
              <a:rPr lang="en-GB" sz="2000" b="1" dirty="0">
                <a:solidFill>
                  <a:srgbClr val="FF0000"/>
                </a:solidFill>
                <a:latin typeface="Helvetica" panose="020B0604020202020204" pitchFamily="34" charset="0"/>
              </a:rPr>
              <a:t>/4</a:t>
            </a:r>
            <a:endParaRPr kumimoji="0" lang="en-GB"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how to progressively upgrade current and future vaccine carrier/box/package fleet(s)</a:t>
            </a:r>
          </a:p>
        </p:txBody>
      </p:sp>
      <p:sp>
        <p:nvSpPr>
          <p:cNvPr id="15" name="Footer Placeholder 4">
            <a:extLst>
              <a:ext uri="{FF2B5EF4-FFF2-40B4-BE49-F238E27FC236}">
                <a16:creationId xmlns:a16="http://schemas.microsoft.com/office/drawing/2014/main" id="{EBB1BA5A-9FE9-6BAD-983C-F3CE6F682810}"/>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
        <p:nvSpPr>
          <p:cNvPr id="16" name="Text Box 1">
            <a:extLst>
              <a:ext uri="{FF2B5EF4-FFF2-40B4-BE49-F238E27FC236}">
                <a16:creationId xmlns:a16="http://schemas.microsoft.com/office/drawing/2014/main" id="{77D8C4F1-CB88-158E-FF3C-A01019000C40}"/>
              </a:ext>
            </a:extLst>
          </p:cNvPr>
          <p:cNvSpPr txBox="1"/>
          <p:nvPr/>
        </p:nvSpPr>
        <p:spPr>
          <a:xfrm>
            <a:off x="2474027" y="2638425"/>
            <a:ext cx="7079548" cy="21050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100" dirty="0">
                <a:solidFill>
                  <a:srgbClr val="002060"/>
                </a:solidFill>
                <a:effectLst/>
                <a:ea typeface="Calibri" panose="020F0502020204030204" pitchFamily="34" charset="0"/>
                <a:cs typeface="Times New Roman" panose="02020603050405020304" pitchFamily="18" charset="0"/>
              </a:rPr>
              <a:t> </a:t>
            </a:r>
            <a:r>
              <a:rPr lang="en-GB" i="1" dirty="0">
                <a:solidFill>
                  <a:srgbClr val="002060"/>
                </a:solidFill>
                <a:ea typeface="Calibri" panose="020F0502020204030204" pitchFamily="34" charset="0"/>
                <a:cs typeface="Calibri" panose="020F0502020204030204" pitchFamily="34" charset="0"/>
              </a:rPr>
              <a:t>Then p</a:t>
            </a:r>
            <a:r>
              <a:rPr lang="en-GB" sz="1800" i="1" dirty="0">
                <a:solidFill>
                  <a:srgbClr val="002060"/>
                </a:solidFill>
                <a:effectLst/>
                <a:ea typeface="Times New Roman" panose="02020603050405020304" pitchFamily="18" charset="0"/>
                <a:cs typeface="Calibri" panose="020F0502020204030204" pitchFamily="34" charset="0"/>
              </a:rPr>
              <a:t>rogressively upgrade data capture by introducing more intelligent IoT ‘middle-ware’ :</a:t>
            </a:r>
          </a:p>
          <a:p>
            <a:pPr marL="285750" indent="-285750">
              <a:buFont typeface="Arial" panose="020B0604020202020204" pitchFamily="34" charset="0"/>
              <a:buChar char="•"/>
            </a:pPr>
            <a:r>
              <a:rPr lang="en-GB" sz="1800" i="1" dirty="0">
                <a:solidFill>
                  <a:srgbClr val="002060"/>
                </a:solidFill>
                <a:effectLst/>
                <a:ea typeface="Times New Roman" panose="02020603050405020304" pitchFamily="18" charset="0"/>
                <a:cs typeface="Calibri" panose="020F0502020204030204" pitchFamily="34" charset="0"/>
              </a:rPr>
              <a:t>sensors, </a:t>
            </a:r>
          </a:p>
          <a:p>
            <a:pPr marL="285750" indent="-285750">
              <a:buFont typeface="Arial" panose="020B0604020202020204" pitchFamily="34" charset="0"/>
              <a:buChar char="•"/>
            </a:pPr>
            <a:r>
              <a:rPr lang="en-GB" sz="1800" i="1" dirty="0">
                <a:solidFill>
                  <a:srgbClr val="002060"/>
                </a:solidFill>
                <a:effectLst/>
                <a:ea typeface="Times New Roman" panose="02020603050405020304" pitchFamily="18" charset="0"/>
                <a:cs typeface="Calibri" panose="020F0502020204030204" pitchFamily="34" charset="0"/>
              </a:rPr>
              <a:t>positioning, </a:t>
            </a:r>
          </a:p>
          <a:p>
            <a:pPr marL="285750" indent="-285750">
              <a:buFont typeface="Arial" panose="020B0604020202020204" pitchFamily="34" charset="0"/>
              <a:buChar char="•"/>
            </a:pPr>
            <a:r>
              <a:rPr lang="en-GB" sz="1800" i="1" dirty="0">
                <a:solidFill>
                  <a:srgbClr val="002060"/>
                </a:solidFill>
                <a:effectLst/>
                <a:ea typeface="Times New Roman" panose="02020603050405020304" pitchFamily="18" charset="0"/>
                <a:cs typeface="Calibri" panose="020F0502020204030204" pitchFamily="34" charset="0"/>
              </a:rPr>
              <a:t>communication … even in remote areas, </a:t>
            </a:r>
          </a:p>
          <a:p>
            <a:r>
              <a:rPr lang="en-GB" sz="1800" i="1" dirty="0">
                <a:solidFill>
                  <a:srgbClr val="002060"/>
                </a:solidFill>
                <a:effectLst/>
                <a:ea typeface="Times New Roman" panose="02020603050405020304" pitchFamily="18" charset="0"/>
                <a:cs typeface="Calibri" panose="020F0502020204030204" pitchFamily="34" charset="0"/>
              </a:rPr>
              <a:t>to enhance distribution performance and analytics on the targeted ‘last mile’ – still using simple and inexpensive technologies</a:t>
            </a:r>
            <a:endParaRPr lang="en-GB" sz="11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186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44B28F2-0CF7-B302-4897-E8341717FBBC}"/>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p:txBody>
          <a:bodyPr>
            <a:normAutofit/>
          </a:bodyPr>
          <a:lstStyle/>
          <a:p>
            <a:pPr>
              <a:spcAft>
                <a:spcPts val="600"/>
              </a:spcAft>
            </a:pPr>
            <a:fld id="{6D821F39-A560-4E66-A84F-8FB9D3897B8E}" type="datetime1">
              <a:rPr lang="en-GB" smtClean="0"/>
              <a:t>01/10/2022</a:t>
            </a:fld>
            <a:endParaRPr lang="en-GB"/>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p:txBody>
          <a:bodyPr>
            <a:normAutofit/>
          </a:bodyPr>
          <a:lstStyle/>
          <a:p>
            <a:pPr>
              <a:spcAft>
                <a:spcPts val="600"/>
              </a:spcAft>
            </a:pPr>
            <a:fld id="{3CE8758D-568B-442E-9216-E264BB8A34FB}" type="slidenum">
              <a:rPr lang="en-GB" smtClean="0"/>
              <a:pPr>
                <a:spcAft>
                  <a:spcPts val="600"/>
                </a:spcAft>
              </a:pPr>
              <a:t>11</a:t>
            </a:fld>
            <a:endParaRPr lang="en-GB"/>
          </a:p>
        </p:txBody>
      </p:sp>
      <p:sp>
        <p:nvSpPr>
          <p:cNvPr id="3" name="Subtitle 2">
            <a:extLst>
              <a:ext uri="{FF2B5EF4-FFF2-40B4-BE49-F238E27FC236}">
                <a16:creationId xmlns:a16="http://schemas.microsoft.com/office/drawing/2014/main" id="{CC4DB9AD-EC09-4ED5-95F5-6D38543771F6}"/>
              </a:ext>
            </a:extLst>
          </p:cNvPr>
          <p:cNvSpPr>
            <a:spLocks noGrp="1"/>
          </p:cNvSpPr>
          <p:nvPr>
            <p:ph type="subTitle" idx="4294967295"/>
          </p:nvPr>
        </p:nvSpPr>
        <p:spPr>
          <a:xfrm>
            <a:off x="1514476" y="1616342"/>
            <a:ext cx="9907282" cy="3734215"/>
          </a:xfrm>
        </p:spPr>
        <p:txBody>
          <a:bodyPr>
            <a:normAutofit/>
          </a:bodyPr>
          <a:lstStyle/>
          <a:p>
            <a:pPr marL="0" indent="0" algn="ctr">
              <a:spcBef>
                <a:spcPts val="0"/>
              </a:spcBef>
              <a:buNone/>
            </a:pPr>
            <a:r>
              <a:rPr lang="en-GB" dirty="0">
                <a:latin typeface="Helvetica" panose="020B0604020202020204" pitchFamily="34" charset="0"/>
              </a:rPr>
              <a:t>	</a:t>
            </a:r>
            <a:endParaRPr lang="en-GB" sz="1200" dirty="0">
              <a:latin typeface="Helvetica" panose="020B0604020202020204" pitchFamily="34" charset="0"/>
            </a:endParaRPr>
          </a:p>
          <a:p>
            <a:pPr marL="800100" lvl="1" indent="-342900">
              <a:buFont typeface="Courier New" panose="02070309020205020404" pitchFamily="49" charset="0"/>
              <a:buChar char="o"/>
            </a:pPr>
            <a:r>
              <a:rPr lang="en-GB" sz="2000" b="1" cap="small" dirty="0">
                <a:latin typeface="Helvetica" panose="020B0604020202020204" pitchFamily="34" charset="0"/>
              </a:rPr>
              <a:t>Level 3: Fully Smart +:  </a:t>
            </a:r>
          </a:p>
          <a:p>
            <a:pPr marL="457200" lvl="1" indent="0" algn="l">
              <a:buNone/>
            </a:pPr>
            <a:endParaRPr lang="en-GB" sz="1400" i="1" dirty="0">
              <a:solidFill>
                <a:schemeClr val="accent1">
                  <a:lumMod val="75000"/>
                </a:schemeClr>
              </a:solidFill>
              <a:latin typeface="Helvetica" panose="020B0604020202020204" pitchFamily="34" charset="0"/>
            </a:endParaRPr>
          </a:p>
          <a:p>
            <a:pPr marL="457200" lvl="1" indent="0" algn="l">
              <a:buNone/>
            </a:pPr>
            <a:endParaRPr lang="en-GB" sz="2000" b="1" cap="small" dirty="0">
              <a:latin typeface="Helvetica" panose="020B0604020202020204" pitchFamily="34" charset="0"/>
            </a:endParaRPr>
          </a:p>
          <a:p>
            <a:pPr marL="457200" lvl="1" indent="0" algn="l">
              <a:buNone/>
            </a:pPr>
            <a:r>
              <a:rPr lang="en-GB" sz="1400" b="1" cap="small" dirty="0">
                <a:latin typeface="Helvetica" panose="020B0604020202020204" pitchFamily="34" charset="0"/>
              </a:rPr>
              <a:t>      </a:t>
            </a:r>
            <a:r>
              <a:rPr lang="en-GB" sz="1400" dirty="0">
                <a:latin typeface="Helvetica" panose="020B0604020202020204" pitchFamily="34" charset="0"/>
              </a:rPr>
              <a:t> </a:t>
            </a:r>
            <a:endParaRPr lang="en-GB" sz="1400" i="1" dirty="0">
              <a:solidFill>
                <a:schemeClr val="accent1">
                  <a:lumMod val="75000"/>
                </a:schemeClr>
              </a:solidFill>
              <a:latin typeface="Helvetica" panose="020B0604020202020204" pitchFamily="34" charset="0"/>
            </a:endParaRPr>
          </a:p>
          <a:p>
            <a:pPr marL="1200150" lvl="2" indent="-285750" algn="l">
              <a:buFontTx/>
              <a:buChar char="-"/>
            </a:pPr>
            <a:endParaRPr lang="en-GB" sz="1100" dirty="0">
              <a:latin typeface="Helvetica" panose="020B0604020202020204" pitchFamily="34" charset="0"/>
            </a:endParaRPr>
          </a:p>
          <a:p>
            <a:pPr marL="457200" lvl="1" indent="0" algn="l">
              <a:buNone/>
            </a:pPr>
            <a:r>
              <a:rPr lang="en-GB" sz="2000" b="1" cap="small" dirty="0">
                <a:latin typeface="Helvetica" panose="020B0604020202020204" pitchFamily="34" charset="0"/>
              </a:rPr>
              <a:t> </a:t>
            </a:r>
            <a:r>
              <a:rPr lang="en-GB" sz="2000" dirty="0">
                <a:latin typeface="Helvetica" panose="020B0604020202020204" pitchFamily="34" charset="0"/>
              </a:rPr>
              <a:t> </a:t>
            </a:r>
          </a:p>
          <a:p>
            <a:pPr marL="457200" lvl="1" indent="0" algn="l">
              <a:buNone/>
            </a:pPr>
            <a:r>
              <a:rPr lang="en-GB" sz="1400" dirty="0">
                <a:latin typeface="Helvetica" panose="020B0604020202020204" pitchFamily="34" charset="0"/>
              </a:rPr>
              <a:t>       </a:t>
            </a:r>
            <a:endParaRPr lang="en-GB" dirty="0">
              <a:latin typeface="Helvetica" panose="020B0604020202020204" pitchFamily="34" charset="0"/>
            </a:endParaRPr>
          </a:p>
          <a:p>
            <a:pPr marL="800100" lvl="1" indent="-342900" algn="l">
              <a:buFont typeface="Wingdings" panose="05000000000000000000" pitchFamily="2" charset="2"/>
              <a:buChar char="q"/>
            </a:pPr>
            <a:endParaRPr lang="en-GB" dirty="0">
              <a:latin typeface="Helvetica" panose="020B0604020202020204" pitchFamily="34" charset="0"/>
            </a:endParaRPr>
          </a:p>
        </p:txBody>
      </p:sp>
      <p:sp>
        <p:nvSpPr>
          <p:cNvPr id="7" name="Rectangle 2">
            <a:extLst>
              <a:ext uri="{FF2B5EF4-FFF2-40B4-BE49-F238E27FC236}">
                <a16:creationId xmlns:a16="http://schemas.microsoft.com/office/drawing/2014/main" id="{D2EC808F-CFBD-4FB3-9226-582D3E2B40E4}"/>
              </a:ext>
            </a:extLst>
          </p:cNvPr>
          <p:cNvSpPr>
            <a:spLocks noChangeArrowheads="1"/>
          </p:cNvSpPr>
          <p:nvPr/>
        </p:nvSpPr>
        <p:spPr bwMode="auto">
          <a:xfrm>
            <a:off x="1647696" y="6921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 name="Grafik 9">
            <a:extLst>
              <a:ext uri="{FF2B5EF4-FFF2-40B4-BE49-F238E27FC236}">
                <a16:creationId xmlns:a16="http://schemas.microsoft.com/office/drawing/2014/main" id="{5D1234D9-34A4-4033-A8E0-CF8AE6FBB832}"/>
              </a:ext>
            </a:extLst>
          </p:cNvPr>
          <p:cNvPicPr>
            <a:picLocks noChangeAspect="1"/>
          </p:cNvPicPr>
          <p:nvPr/>
        </p:nvPicPr>
        <p:blipFill>
          <a:blip r:embed="rId2"/>
          <a:stretch>
            <a:fillRect/>
          </a:stretch>
        </p:blipFill>
        <p:spPr>
          <a:xfrm rot="20153846">
            <a:off x="853514" y="3315589"/>
            <a:ext cx="570325" cy="492553"/>
          </a:xfrm>
          <a:prstGeom prst="rect">
            <a:avLst/>
          </a:prstGeom>
        </p:spPr>
      </p:pic>
      <p:pic>
        <p:nvPicPr>
          <p:cNvPr id="24" name="Grafik 23">
            <a:extLst>
              <a:ext uri="{FF2B5EF4-FFF2-40B4-BE49-F238E27FC236}">
                <a16:creationId xmlns:a16="http://schemas.microsoft.com/office/drawing/2014/main" id="{CDDA249F-A8B1-4727-A848-DA91C3998BFD}"/>
              </a:ext>
            </a:extLst>
          </p:cNvPr>
          <p:cNvPicPr>
            <a:picLocks noChangeAspect="1"/>
          </p:cNvPicPr>
          <p:nvPr/>
        </p:nvPicPr>
        <p:blipFill>
          <a:blip r:embed="rId3"/>
          <a:stretch>
            <a:fillRect/>
          </a:stretch>
        </p:blipFill>
        <p:spPr>
          <a:xfrm>
            <a:off x="10314061" y="1865653"/>
            <a:ext cx="1211837" cy="4005037"/>
          </a:xfrm>
          <a:prstGeom prst="rect">
            <a:avLst/>
          </a:prstGeom>
        </p:spPr>
      </p:pic>
      <p:sp>
        <p:nvSpPr>
          <p:cNvPr id="28" name="Title 1">
            <a:extLst>
              <a:ext uri="{FF2B5EF4-FFF2-40B4-BE49-F238E27FC236}">
                <a16:creationId xmlns:a16="http://schemas.microsoft.com/office/drawing/2014/main" id="{1302AC01-4C55-4013-9F0A-5ACF38F5CE0F}"/>
              </a:ext>
            </a:extLst>
          </p:cNvPr>
          <p:cNvSpPr txBox="1">
            <a:spLocks/>
          </p:cNvSpPr>
          <p:nvPr/>
        </p:nvSpPr>
        <p:spPr>
          <a:xfrm>
            <a:off x="0" y="359999"/>
            <a:ext cx="12192000" cy="54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898525" algn="ctr" eaLnBrk="0" fontAlgn="base" hangingPunct="0">
              <a:spcAft>
                <a:spcPct val="0"/>
              </a:spcAft>
              <a:tabLst>
                <a:tab pos="2865438" algn="ctr"/>
                <a:tab pos="5730875" algn="r"/>
              </a:tabLst>
            </a:pPr>
            <a:r>
              <a:rPr lang="en-US" altLang="ja-JP" sz="3200" dirty="0">
                <a:latin typeface="Helvetica" panose="020B0604020202020204" pitchFamily="34" charset="0"/>
                <a:ea typeface="Cambria" panose="02040503050406030204" pitchFamily="18" charset="0"/>
                <a:cs typeface="Arial" panose="020B0604020202020204" pitchFamily="34" charset="0"/>
              </a:rPr>
              <a:t>Summary of Smart Service Offers</a:t>
            </a:r>
            <a:endParaRPr lang="en-US" altLang="ja-JP" sz="1600" dirty="0">
              <a:latin typeface="Helvetica" panose="020B0604020202020204" pitchFamily="34" charset="0"/>
            </a:endParaRPr>
          </a:p>
        </p:txBody>
      </p:sp>
      <p:pic>
        <p:nvPicPr>
          <p:cNvPr id="26" name="Grafik 25" descr="Ein Bild, das Text, Elektronik enthält.&#10;&#10;Automatisch generierte Beschreibung">
            <a:extLst>
              <a:ext uri="{FF2B5EF4-FFF2-40B4-BE49-F238E27FC236}">
                <a16:creationId xmlns:a16="http://schemas.microsoft.com/office/drawing/2014/main" id="{BD956D0C-07F1-4E2D-AEFC-06AABFE96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69" y="1779452"/>
            <a:ext cx="1233191" cy="1260000"/>
          </a:xfrm>
          <a:prstGeom prst="rect">
            <a:avLst/>
          </a:prstGeom>
        </p:spPr>
      </p:pic>
      <p:pic>
        <p:nvPicPr>
          <p:cNvPr id="29" name="Grafik 28" descr="Ein Bild, das Text, Elektronik enthält.&#10;&#10;Automatisch generierte Beschreibung">
            <a:extLst>
              <a:ext uri="{FF2B5EF4-FFF2-40B4-BE49-F238E27FC236}">
                <a16:creationId xmlns:a16="http://schemas.microsoft.com/office/drawing/2014/main" id="{B59D7305-E003-4AE1-8BBE-5943DBB502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946" y="4190668"/>
            <a:ext cx="1047750" cy="942975"/>
          </a:xfrm>
          <a:prstGeom prst="rect">
            <a:avLst/>
          </a:prstGeom>
        </p:spPr>
      </p:pic>
      <p:sp>
        <p:nvSpPr>
          <p:cNvPr id="34" name="Textfeld 33">
            <a:extLst>
              <a:ext uri="{FF2B5EF4-FFF2-40B4-BE49-F238E27FC236}">
                <a16:creationId xmlns:a16="http://schemas.microsoft.com/office/drawing/2014/main" id="{FC8EFCF9-62D7-4173-B15F-A46A4667C1C1}"/>
              </a:ext>
            </a:extLst>
          </p:cNvPr>
          <p:cNvSpPr txBox="1"/>
          <p:nvPr/>
        </p:nvSpPr>
        <p:spPr>
          <a:xfrm>
            <a:off x="563999" y="1316942"/>
            <a:ext cx="11064001"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Proposed steps from </a:t>
            </a:r>
            <a:r>
              <a:rPr kumimoji="0" lang="en-GB"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Basic</a:t>
            </a: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to </a:t>
            </a:r>
            <a:r>
              <a:rPr kumimoji="0" lang="en-GB"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Full</a:t>
            </a: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a:t>
            </a:r>
            <a:r>
              <a:rPr kumimoji="0" lang="en-GB"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rPr>
              <a:t>4</a:t>
            </a:r>
            <a:r>
              <a:rPr lang="en-GB" sz="2000" b="1" dirty="0">
                <a:solidFill>
                  <a:srgbClr val="FF0000"/>
                </a:solidFill>
                <a:latin typeface="Helvetica" panose="020B0604020202020204" pitchFamily="34" charset="0"/>
              </a:rPr>
              <a:t>/4</a:t>
            </a:r>
            <a:endParaRPr kumimoji="0" lang="en-GB"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how to progressively upgrade current and future vaccine carrier/box/package fleet(s)</a:t>
            </a:r>
          </a:p>
        </p:txBody>
      </p:sp>
      <p:sp>
        <p:nvSpPr>
          <p:cNvPr id="15" name="Footer Placeholder 4">
            <a:extLst>
              <a:ext uri="{FF2B5EF4-FFF2-40B4-BE49-F238E27FC236}">
                <a16:creationId xmlns:a16="http://schemas.microsoft.com/office/drawing/2014/main" id="{EBB1BA5A-9FE9-6BAD-983C-F3CE6F682810}"/>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
        <p:nvSpPr>
          <p:cNvPr id="16" name="Text Box 1">
            <a:extLst>
              <a:ext uri="{FF2B5EF4-FFF2-40B4-BE49-F238E27FC236}">
                <a16:creationId xmlns:a16="http://schemas.microsoft.com/office/drawing/2014/main" id="{77D8C4F1-CB88-158E-FF3C-A01019000C40}"/>
              </a:ext>
            </a:extLst>
          </p:cNvPr>
          <p:cNvSpPr txBox="1"/>
          <p:nvPr/>
        </p:nvSpPr>
        <p:spPr>
          <a:xfrm>
            <a:off x="2483551" y="2566987"/>
            <a:ext cx="7374823" cy="209073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lvl="0"/>
            <a:r>
              <a:rPr lang="en-GB" i="1" dirty="0">
                <a:solidFill>
                  <a:srgbClr val="002060"/>
                </a:solidFill>
                <a:effectLst/>
                <a:ea typeface="Times New Roman" panose="02020603050405020304" pitchFamily="18" charset="0"/>
              </a:rPr>
              <a:t>In parallel, develop a fully </a:t>
            </a:r>
            <a:r>
              <a:rPr lang="en-GB" i="1" u="sng" dirty="0">
                <a:solidFill>
                  <a:srgbClr val="002060"/>
                </a:solidFill>
                <a:effectLst/>
                <a:ea typeface="Times New Roman" panose="02020603050405020304" pitchFamily="18" charset="0"/>
              </a:rPr>
              <a:t>smart, autonomous solar-powered vaccine box</a:t>
            </a:r>
            <a:r>
              <a:rPr lang="en-GB" i="1" dirty="0">
                <a:solidFill>
                  <a:srgbClr val="002060"/>
                </a:solidFill>
                <a:effectLst/>
                <a:ea typeface="Times New Roman" panose="02020603050405020304" pitchFamily="18" charset="0"/>
              </a:rPr>
              <a:t>: </a:t>
            </a:r>
            <a:endParaRPr lang="en-GB" dirty="0">
              <a:solidFill>
                <a:srgbClr val="002060"/>
              </a:solidFill>
              <a:effectLst/>
              <a:ea typeface="Calibri" panose="020F0502020204030204" pitchFamily="34" charset="0"/>
            </a:endParaRPr>
          </a:p>
          <a:p>
            <a:pPr marL="742950" lvl="1" indent="-285750">
              <a:buFont typeface="+mj-lt"/>
              <a:buAutoNum type="alphaLcPeriod"/>
            </a:pPr>
            <a:r>
              <a:rPr lang="en-GB" i="1" dirty="0">
                <a:solidFill>
                  <a:srgbClr val="002060"/>
                </a:solidFill>
                <a:effectLst/>
                <a:ea typeface="Times New Roman" panose="02020603050405020304" pitchFamily="18" charset="0"/>
              </a:rPr>
              <a:t>with tracking &amp; positioning + alerting per GPS/GSM + ETAs</a:t>
            </a:r>
          </a:p>
          <a:p>
            <a:pPr marL="742950" lvl="1" indent="-285750">
              <a:buFont typeface="+mj-lt"/>
              <a:buAutoNum type="alphaLcPeriod"/>
            </a:pPr>
            <a:r>
              <a:rPr lang="en-GB" i="1" dirty="0">
                <a:solidFill>
                  <a:srgbClr val="002060"/>
                </a:solidFill>
                <a:effectLst/>
                <a:ea typeface="Times New Roman" panose="02020603050405020304" pitchFamily="18" charset="0"/>
              </a:rPr>
              <a:t>highly intelligent sensors for constant content monitoring/lid opening, shock, temperature, humidity, etc., </a:t>
            </a:r>
            <a:endParaRPr lang="en-GB" dirty="0">
              <a:solidFill>
                <a:srgbClr val="002060"/>
              </a:solidFill>
              <a:effectLst/>
              <a:ea typeface="Calibri" panose="020F0502020204030204" pitchFamily="34" charset="0"/>
            </a:endParaRPr>
          </a:p>
          <a:p>
            <a:pPr marL="742950" lvl="1" indent="-285750">
              <a:buFont typeface="+mj-lt"/>
              <a:buAutoNum type="alphaLcPeriod"/>
            </a:pPr>
            <a:r>
              <a:rPr lang="en-GB" i="1" dirty="0">
                <a:solidFill>
                  <a:srgbClr val="002060"/>
                </a:solidFill>
                <a:effectLst/>
                <a:ea typeface="Times New Roman" panose="02020603050405020304" pitchFamily="18" charset="0"/>
              </a:rPr>
              <a:t>solar-powered, with a long-life battery for a 2-8°C range of remote-controlled self-refrigeration,</a:t>
            </a:r>
          </a:p>
          <a:p>
            <a:pPr marL="742950" lvl="1" indent="-285750">
              <a:buFont typeface="+mj-lt"/>
              <a:buAutoNum type="alphaLcPeriod"/>
            </a:pPr>
            <a:r>
              <a:rPr lang="en-GB" i="1" dirty="0">
                <a:solidFill>
                  <a:srgbClr val="002060"/>
                </a:solidFill>
                <a:ea typeface="Calibri" panose="020F0502020204030204" pitchFamily="34" charset="0"/>
              </a:rPr>
              <a:t>RFID, NFC labels.</a:t>
            </a:r>
            <a:endParaRPr lang="en-GB" dirty="0">
              <a:solidFill>
                <a:srgbClr val="002060"/>
              </a:solidFill>
              <a:effectLst/>
              <a:ea typeface="Calibri" panose="020F0502020204030204" pitchFamily="34" charset="0"/>
            </a:endParaRPr>
          </a:p>
        </p:txBody>
      </p:sp>
    </p:spTree>
    <p:extLst>
      <p:ext uri="{BB962C8B-B14F-4D97-AF65-F5344CB8AC3E}">
        <p14:creationId xmlns:p14="http://schemas.microsoft.com/office/powerpoint/2010/main" val="355574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AABB7043-6A8A-45F7-902F-A65F398F705B}"/>
              </a:ext>
            </a:extLst>
          </p:cNvPr>
          <p:cNvSpPr/>
          <p:nvPr/>
        </p:nvSpPr>
        <p:spPr>
          <a:xfrm>
            <a:off x="540000" y="1236753"/>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eaLnBrk="1" fontAlgn="base" hangingPunct="1">
              <a:lnSpc>
                <a:spcPct val="90000"/>
              </a:lnSpc>
              <a:spcBef>
                <a:spcPct val="0"/>
              </a:spcBef>
              <a:spcAft>
                <a:spcPts val="600"/>
              </a:spcAft>
              <a:buClrTx/>
              <a:buSzTx/>
              <a:tabLst/>
            </a:pPr>
            <a:endParaRPr kumimoji="0" lang="en-US" altLang="ja-JP" sz="2000" b="0" i="0" u="none" strike="noStrike" cap="none" normalizeH="0" baseline="0" dirty="0">
              <a:ln>
                <a:noFill/>
              </a:ln>
              <a:solidFill>
                <a:schemeClr val="tx1"/>
              </a:solidFill>
              <a:effectLst/>
              <a:latin typeface="Helvetica" panose="020B0604020202020204" pitchFamily="34" charset="0"/>
            </a:endParaRPr>
          </a:p>
        </p:txBody>
      </p:sp>
      <p:sp>
        <p:nvSpPr>
          <p:cNvPr id="5" name="Rectangle 2">
            <a:extLst>
              <a:ext uri="{FF2B5EF4-FFF2-40B4-BE49-F238E27FC236}">
                <a16:creationId xmlns:a16="http://schemas.microsoft.com/office/drawing/2014/main" id="{0E20B4BF-6541-4EE6-A405-16772E736DDE}"/>
              </a:ext>
            </a:extLst>
          </p:cNvPr>
          <p:cNvSpPr>
            <a:spLocks noChangeArrowheads="1"/>
          </p:cNvSpPr>
          <p:nvPr/>
        </p:nvSpPr>
        <p:spPr bwMode="auto">
          <a:xfrm>
            <a:off x="0" y="360000"/>
            <a:ext cx="12192000" cy="5400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L="0" marR="0" lvl="0" indent="0" algn="ctr" fontAlgn="base">
              <a:lnSpc>
                <a:spcPct val="90000"/>
              </a:lnSpc>
              <a:spcBef>
                <a:spcPct val="0"/>
              </a:spcBef>
              <a:spcAft>
                <a:spcPts val="600"/>
              </a:spcAft>
              <a:buClrTx/>
              <a:buSzTx/>
              <a:tabLst/>
            </a:pPr>
            <a:endParaRPr kumimoji="0" lang="en-US" altLang="en-US" sz="3200" b="1" i="0" u="none" strike="noStrike" kern="1200" cap="none" normalizeH="0" baseline="0" dirty="0">
              <a:ln>
                <a:noFill/>
              </a:ln>
              <a:effectLst/>
              <a:latin typeface="Helvetica" panose="020B0604020202020204" pitchFamily="34" charset="0"/>
              <a:ea typeface="+mj-ea"/>
              <a:cs typeface="+mj-cs"/>
            </a:endParaRPr>
          </a:p>
          <a:p>
            <a:pPr marL="0" marR="0" lvl="0" indent="0" algn="ctr" fontAlgn="base">
              <a:lnSpc>
                <a:spcPct val="90000"/>
              </a:lnSpc>
              <a:spcBef>
                <a:spcPct val="0"/>
              </a:spcBef>
              <a:spcAft>
                <a:spcPts val="600"/>
              </a:spcAft>
              <a:buClrTx/>
              <a:buSzTx/>
              <a:tabLst/>
            </a:pPr>
            <a:r>
              <a:rPr kumimoji="0" lang="en-US" altLang="en-US" sz="3200" i="0" u="none" strike="noStrike" kern="1200" cap="none" normalizeH="0" baseline="0" dirty="0">
                <a:ln>
                  <a:noFill/>
                </a:ln>
                <a:effectLst/>
                <a:latin typeface="Helvetica" panose="020B0604020202020204" pitchFamily="34" charset="0"/>
                <a:ea typeface="+mj-ea"/>
                <a:cs typeface="+mj-cs"/>
              </a:rPr>
              <a:t>STS product roadmap   </a:t>
            </a:r>
          </a:p>
          <a:p>
            <a:pPr marL="0" marR="0" lvl="0" indent="0" algn="ctr" fontAlgn="base">
              <a:lnSpc>
                <a:spcPct val="90000"/>
              </a:lnSpc>
              <a:spcBef>
                <a:spcPct val="0"/>
              </a:spcBef>
              <a:spcAft>
                <a:spcPts val="600"/>
              </a:spcAft>
              <a:buClrTx/>
              <a:buSzTx/>
              <a:tabLst/>
            </a:pPr>
            <a:endParaRPr kumimoji="0" lang="en-US" altLang="en-US" sz="3200" b="0" i="0" u="none" strike="noStrike" kern="1200" cap="none" normalizeH="0" baseline="0" dirty="0">
              <a:ln>
                <a:noFill/>
              </a:ln>
              <a:effectLst/>
              <a:latin typeface="Helvetica" panose="020B0604020202020204" pitchFamily="34" charset="0"/>
              <a:ea typeface="+mj-ea"/>
              <a:cs typeface="+mj-cs"/>
            </a:endParaRPr>
          </a:p>
        </p:txBody>
      </p:sp>
      <p:sp>
        <p:nvSpPr>
          <p:cNvPr id="2" name="Date Placeholder 1">
            <a:extLst>
              <a:ext uri="{FF2B5EF4-FFF2-40B4-BE49-F238E27FC236}">
                <a16:creationId xmlns:a16="http://schemas.microsoft.com/office/drawing/2014/main" id="{C4A4BFFF-14B3-45C7-A095-89CB35150FD4}"/>
              </a:ext>
            </a:extLst>
          </p:cNvPr>
          <p:cNvSpPr>
            <a:spLocks noGrp="1"/>
          </p:cNvSpPr>
          <p:nvPr>
            <p:ph type="dt" sz="half" idx="10"/>
          </p:nvPr>
        </p:nvSpPr>
        <p:spPr/>
        <p:txBody>
          <a:bodyPr vert="horz" lIns="91440" tIns="45720" rIns="91440" bIns="45720" rtlCol="0" anchor="ctr">
            <a:normAutofit/>
          </a:bodyPr>
          <a:lstStyle/>
          <a:p>
            <a:pPr>
              <a:spcAft>
                <a:spcPts val="600"/>
              </a:spcAft>
            </a:pPr>
            <a:fld id="{C3BFFE02-47B8-4AC8-960B-4FF2558847EE}" type="datetime1">
              <a:rPr lang="en-GB" smtClean="0"/>
              <a:t>01/10/2022</a:t>
            </a:fld>
            <a:endParaRPr lang="en-US"/>
          </a:p>
        </p:txBody>
      </p:sp>
      <p:sp>
        <p:nvSpPr>
          <p:cNvPr id="4" name="Slide Number Placeholder 3">
            <a:extLst>
              <a:ext uri="{FF2B5EF4-FFF2-40B4-BE49-F238E27FC236}">
                <a16:creationId xmlns:a16="http://schemas.microsoft.com/office/drawing/2014/main" id="{C187CACD-91C8-4577-9228-54576AE15396}"/>
              </a:ext>
            </a:extLst>
          </p:cNvPr>
          <p:cNvSpPr>
            <a:spLocks noGrp="1"/>
          </p:cNvSpPr>
          <p:nvPr>
            <p:ph type="sldNum" sz="quarter" idx="12"/>
          </p:nvPr>
        </p:nvSpPr>
        <p:spPr/>
        <p:txBody>
          <a:bodyPr vert="horz" lIns="91440" tIns="45720" rIns="91440" bIns="45720" rtlCol="0" anchor="ctr">
            <a:normAutofit/>
          </a:bodyPr>
          <a:lstStyle/>
          <a:p>
            <a:pPr>
              <a:spcAft>
                <a:spcPts val="600"/>
              </a:spcAft>
            </a:pPr>
            <a:fld id="{3CE8758D-568B-442E-9216-E264BB8A34FB}" type="slidenum">
              <a:rPr lang="en-US" smtClean="0"/>
              <a:pPr>
                <a:spcAft>
                  <a:spcPts val="600"/>
                </a:spcAft>
              </a:pPr>
              <a:t>12</a:t>
            </a:fld>
            <a:endParaRPr lang="en-US"/>
          </a:p>
        </p:txBody>
      </p:sp>
      <p:pic>
        <p:nvPicPr>
          <p:cNvPr id="11270" name="Picture 6">
            <a:extLst>
              <a:ext uri="{FF2B5EF4-FFF2-40B4-BE49-F238E27FC236}">
                <a16:creationId xmlns:a16="http://schemas.microsoft.com/office/drawing/2014/main" id="{29619F13-08FB-4A70-896B-09BD30580DC5}"/>
              </a:ext>
            </a:extLst>
          </p:cNvPr>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540000" y="370824"/>
            <a:ext cx="834556" cy="6528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79">
            <a:extLst>
              <a:ext uri="{FF2B5EF4-FFF2-40B4-BE49-F238E27FC236}">
                <a16:creationId xmlns:a16="http://schemas.microsoft.com/office/drawing/2014/main" id="{C20B4FD9-B8E9-413C-AEA2-307B87B499B5}"/>
              </a:ext>
            </a:extLst>
          </p:cNvPr>
          <p:cNvSpPr/>
          <p:nvPr/>
        </p:nvSpPr>
        <p:spPr>
          <a:xfrm>
            <a:off x="660774" y="3384146"/>
            <a:ext cx="2174091" cy="465876"/>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10" name="Rectangle 1480">
            <a:extLst>
              <a:ext uri="{FF2B5EF4-FFF2-40B4-BE49-F238E27FC236}">
                <a16:creationId xmlns:a16="http://schemas.microsoft.com/office/drawing/2014/main" id="{DFC2D71D-F5A1-4490-B55A-F34F9F1CCE80}"/>
              </a:ext>
            </a:extLst>
          </p:cNvPr>
          <p:cNvSpPr/>
          <p:nvPr/>
        </p:nvSpPr>
        <p:spPr>
          <a:xfrm>
            <a:off x="2834865" y="3384146"/>
            <a:ext cx="2174091" cy="465876"/>
          </a:xfrm>
          <a:prstGeom prst="rect">
            <a:avLst/>
          </a:prstGeom>
          <a:solidFill>
            <a:srgbClr val="0680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11" name="Rectangle 1481">
            <a:extLst>
              <a:ext uri="{FF2B5EF4-FFF2-40B4-BE49-F238E27FC236}">
                <a16:creationId xmlns:a16="http://schemas.microsoft.com/office/drawing/2014/main" id="{3ED65DCF-0DA8-4B31-87B1-59FDFCF4FB2E}"/>
              </a:ext>
            </a:extLst>
          </p:cNvPr>
          <p:cNvSpPr/>
          <p:nvPr/>
        </p:nvSpPr>
        <p:spPr>
          <a:xfrm>
            <a:off x="5008955" y="3384146"/>
            <a:ext cx="2174091" cy="465876"/>
          </a:xfrm>
          <a:prstGeom prst="rect">
            <a:avLst/>
          </a:prstGeom>
          <a:solidFill>
            <a:srgbClr val="07A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12" name="Rectangle 1482">
            <a:extLst>
              <a:ext uri="{FF2B5EF4-FFF2-40B4-BE49-F238E27FC236}">
                <a16:creationId xmlns:a16="http://schemas.microsoft.com/office/drawing/2014/main" id="{1EED3991-0ECD-4A8F-8782-E7C864EEF3E6}"/>
              </a:ext>
            </a:extLst>
          </p:cNvPr>
          <p:cNvSpPr/>
          <p:nvPr/>
        </p:nvSpPr>
        <p:spPr>
          <a:xfrm>
            <a:off x="7183046" y="3384146"/>
            <a:ext cx="2174091" cy="465876"/>
          </a:xfrm>
          <a:prstGeom prst="rect">
            <a:avLst/>
          </a:prstGeom>
          <a:solidFill>
            <a:srgbClr val="90C2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14" name="Rectangle 1483">
            <a:extLst>
              <a:ext uri="{FF2B5EF4-FFF2-40B4-BE49-F238E27FC236}">
                <a16:creationId xmlns:a16="http://schemas.microsoft.com/office/drawing/2014/main" id="{76FA6BC9-2819-454D-B4D8-FCB4E891E766}"/>
              </a:ext>
            </a:extLst>
          </p:cNvPr>
          <p:cNvSpPr/>
          <p:nvPr/>
        </p:nvSpPr>
        <p:spPr>
          <a:xfrm>
            <a:off x="9357136" y="3384146"/>
            <a:ext cx="2174091" cy="465876"/>
          </a:xfrm>
          <a:prstGeom prst="rect">
            <a:avLst/>
          </a:prstGeom>
          <a:solidFill>
            <a:srgbClr val="FBA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16" name="TextBox 1484">
            <a:extLst>
              <a:ext uri="{FF2B5EF4-FFF2-40B4-BE49-F238E27FC236}">
                <a16:creationId xmlns:a16="http://schemas.microsoft.com/office/drawing/2014/main" id="{EA359698-6CFA-49DC-8CD3-CAB8E3722E23}"/>
              </a:ext>
            </a:extLst>
          </p:cNvPr>
          <p:cNvSpPr txBox="1"/>
          <p:nvPr/>
        </p:nvSpPr>
        <p:spPr>
          <a:xfrm>
            <a:off x="1147241" y="3420358"/>
            <a:ext cx="1201157" cy="400110"/>
          </a:xfrm>
          <a:prstGeom prst="rect">
            <a:avLst/>
          </a:prstGeom>
          <a:noFill/>
        </p:spPr>
        <p:txBody>
          <a:bodyPr wrap="square" rtlCol="0">
            <a:spAutoFit/>
          </a:bodyPr>
          <a:lstStyle/>
          <a:p>
            <a:pPr algn="ctr"/>
            <a:r>
              <a:rPr lang="en-US" altLang="ko-KR" sz="2000" b="1" spc="300" dirty="0">
                <a:solidFill>
                  <a:prstClr val="white"/>
                </a:solidFill>
                <a:latin typeface="Arial"/>
                <a:cs typeface="Arial" pitchFamily="34" charset="0"/>
              </a:rPr>
              <a:t>Q4/22</a:t>
            </a:r>
            <a:endParaRPr lang="ko-KR" altLang="en-US" sz="2000" b="1" spc="300" dirty="0">
              <a:solidFill>
                <a:prstClr val="white"/>
              </a:solidFill>
              <a:latin typeface="Arial"/>
              <a:cs typeface="Arial" pitchFamily="34" charset="0"/>
            </a:endParaRPr>
          </a:p>
        </p:txBody>
      </p:sp>
      <p:sp>
        <p:nvSpPr>
          <p:cNvPr id="17" name="TextBox 1485">
            <a:extLst>
              <a:ext uri="{FF2B5EF4-FFF2-40B4-BE49-F238E27FC236}">
                <a16:creationId xmlns:a16="http://schemas.microsoft.com/office/drawing/2014/main" id="{AC601905-2F85-4CE8-8637-8B8DB68F24EE}"/>
              </a:ext>
            </a:extLst>
          </p:cNvPr>
          <p:cNvSpPr txBox="1"/>
          <p:nvPr/>
        </p:nvSpPr>
        <p:spPr>
          <a:xfrm>
            <a:off x="5495423" y="3420358"/>
            <a:ext cx="1201157" cy="400110"/>
          </a:xfrm>
          <a:prstGeom prst="rect">
            <a:avLst/>
          </a:prstGeom>
          <a:noFill/>
        </p:spPr>
        <p:txBody>
          <a:bodyPr wrap="square" rtlCol="0">
            <a:spAutoFit/>
          </a:bodyPr>
          <a:lstStyle/>
          <a:p>
            <a:pPr algn="ctr"/>
            <a:r>
              <a:rPr lang="en-US" altLang="ko-KR" sz="2000" b="1" spc="300" dirty="0">
                <a:solidFill>
                  <a:prstClr val="white"/>
                </a:solidFill>
                <a:latin typeface="Arial"/>
                <a:cs typeface="Arial" pitchFamily="34" charset="0"/>
              </a:rPr>
              <a:t>Q2/23</a:t>
            </a:r>
            <a:endParaRPr lang="ko-KR" altLang="en-US" sz="2000" b="1" spc="300" dirty="0">
              <a:solidFill>
                <a:prstClr val="white"/>
              </a:solidFill>
              <a:latin typeface="Arial"/>
              <a:cs typeface="Arial" pitchFamily="34" charset="0"/>
            </a:endParaRPr>
          </a:p>
        </p:txBody>
      </p:sp>
      <p:sp>
        <p:nvSpPr>
          <p:cNvPr id="18" name="TextBox 1486">
            <a:extLst>
              <a:ext uri="{FF2B5EF4-FFF2-40B4-BE49-F238E27FC236}">
                <a16:creationId xmlns:a16="http://schemas.microsoft.com/office/drawing/2014/main" id="{53F0F041-B641-4520-B758-9CA16719FDC4}"/>
              </a:ext>
            </a:extLst>
          </p:cNvPr>
          <p:cNvSpPr txBox="1"/>
          <p:nvPr/>
        </p:nvSpPr>
        <p:spPr>
          <a:xfrm>
            <a:off x="9843603" y="3420358"/>
            <a:ext cx="1201157" cy="400110"/>
          </a:xfrm>
          <a:prstGeom prst="rect">
            <a:avLst/>
          </a:prstGeom>
          <a:noFill/>
        </p:spPr>
        <p:txBody>
          <a:bodyPr wrap="square" rtlCol="0">
            <a:spAutoFit/>
          </a:bodyPr>
          <a:lstStyle/>
          <a:p>
            <a:pPr algn="ctr"/>
            <a:r>
              <a:rPr lang="en-US" altLang="ko-KR" sz="2000" b="1" spc="300" dirty="0">
                <a:solidFill>
                  <a:prstClr val="white"/>
                </a:solidFill>
                <a:latin typeface="Arial"/>
                <a:cs typeface="Arial" pitchFamily="34" charset="0"/>
              </a:rPr>
              <a:t>Q4/23</a:t>
            </a:r>
            <a:endParaRPr lang="ko-KR" altLang="en-US" sz="2000" b="1" spc="300" dirty="0">
              <a:solidFill>
                <a:prstClr val="white"/>
              </a:solidFill>
              <a:latin typeface="Arial"/>
              <a:cs typeface="Arial" pitchFamily="34" charset="0"/>
            </a:endParaRPr>
          </a:p>
        </p:txBody>
      </p:sp>
      <p:sp>
        <p:nvSpPr>
          <p:cNvPr id="19" name="TextBox 1487">
            <a:extLst>
              <a:ext uri="{FF2B5EF4-FFF2-40B4-BE49-F238E27FC236}">
                <a16:creationId xmlns:a16="http://schemas.microsoft.com/office/drawing/2014/main" id="{A5CD3278-54C2-4F37-9421-203F953E5BE3}"/>
              </a:ext>
            </a:extLst>
          </p:cNvPr>
          <p:cNvSpPr txBox="1"/>
          <p:nvPr/>
        </p:nvSpPr>
        <p:spPr>
          <a:xfrm>
            <a:off x="3321332" y="3420358"/>
            <a:ext cx="1201157" cy="400110"/>
          </a:xfrm>
          <a:prstGeom prst="rect">
            <a:avLst/>
          </a:prstGeom>
          <a:noFill/>
        </p:spPr>
        <p:txBody>
          <a:bodyPr wrap="square" rtlCol="0">
            <a:spAutoFit/>
          </a:bodyPr>
          <a:lstStyle/>
          <a:p>
            <a:pPr algn="ctr"/>
            <a:r>
              <a:rPr lang="en-US" altLang="ko-KR" sz="2000" b="1" spc="300" dirty="0">
                <a:solidFill>
                  <a:prstClr val="white"/>
                </a:solidFill>
                <a:latin typeface="Arial"/>
                <a:cs typeface="Arial" pitchFamily="34" charset="0"/>
              </a:rPr>
              <a:t>Q1/23</a:t>
            </a:r>
            <a:endParaRPr lang="ko-KR" altLang="en-US" sz="2000" b="1" spc="300" dirty="0">
              <a:solidFill>
                <a:prstClr val="white"/>
              </a:solidFill>
              <a:latin typeface="Arial"/>
              <a:cs typeface="Arial" pitchFamily="34" charset="0"/>
            </a:endParaRPr>
          </a:p>
        </p:txBody>
      </p:sp>
      <p:sp>
        <p:nvSpPr>
          <p:cNvPr id="20" name="TextBox 1488">
            <a:extLst>
              <a:ext uri="{FF2B5EF4-FFF2-40B4-BE49-F238E27FC236}">
                <a16:creationId xmlns:a16="http://schemas.microsoft.com/office/drawing/2014/main" id="{F866C76C-FD72-4F5C-9616-BC4A6D1ACC14}"/>
              </a:ext>
            </a:extLst>
          </p:cNvPr>
          <p:cNvSpPr txBox="1"/>
          <p:nvPr/>
        </p:nvSpPr>
        <p:spPr>
          <a:xfrm>
            <a:off x="7669514" y="3420358"/>
            <a:ext cx="1201157" cy="400110"/>
          </a:xfrm>
          <a:prstGeom prst="rect">
            <a:avLst/>
          </a:prstGeom>
          <a:noFill/>
        </p:spPr>
        <p:txBody>
          <a:bodyPr wrap="square" rtlCol="0">
            <a:spAutoFit/>
          </a:bodyPr>
          <a:lstStyle/>
          <a:p>
            <a:pPr algn="ctr"/>
            <a:r>
              <a:rPr lang="de-DE" altLang="ko-KR" sz="2000" b="1" spc="300" dirty="0">
                <a:solidFill>
                  <a:prstClr val="white"/>
                </a:solidFill>
                <a:latin typeface="Arial"/>
                <a:cs typeface="Arial" pitchFamily="34" charset="0"/>
              </a:rPr>
              <a:t>Q3/23</a:t>
            </a:r>
            <a:endParaRPr lang="ko-KR" altLang="en-US" sz="2000" b="1" spc="300" dirty="0">
              <a:solidFill>
                <a:prstClr val="white"/>
              </a:solidFill>
              <a:latin typeface="Arial"/>
              <a:cs typeface="Arial" pitchFamily="34" charset="0"/>
            </a:endParaRPr>
          </a:p>
        </p:txBody>
      </p:sp>
      <p:sp>
        <p:nvSpPr>
          <p:cNvPr id="21" name="Isosceles Triangle 1489">
            <a:extLst>
              <a:ext uri="{FF2B5EF4-FFF2-40B4-BE49-F238E27FC236}">
                <a16:creationId xmlns:a16="http://schemas.microsoft.com/office/drawing/2014/main" id="{A25036C2-9649-4B04-B42A-6BA634487FE3}"/>
              </a:ext>
            </a:extLst>
          </p:cNvPr>
          <p:cNvSpPr/>
          <p:nvPr/>
        </p:nvSpPr>
        <p:spPr>
          <a:xfrm rot="10800000">
            <a:off x="754625" y="3845001"/>
            <a:ext cx="273052" cy="235390"/>
          </a:xfrm>
          <a:prstGeom prst="triangle">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22" name="Isosceles Triangle 1490">
            <a:extLst>
              <a:ext uri="{FF2B5EF4-FFF2-40B4-BE49-F238E27FC236}">
                <a16:creationId xmlns:a16="http://schemas.microsoft.com/office/drawing/2014/main" id="{E4A9E0A8-6982-403E-880A-90B52D3467DC}"/>
              </a:ext>
            </a:extLst>
          </p:cNvPr>
          <p:cNvSpPr/>
          <p:nvPr/>
        </p:nvSpPr>
        <p:spPr>
          <a:xfrm rot="10800000">
            <a:off x="5102805" y="3845001"/>
            <a:ext cx="273052" cy="235390"/>
          </a:xfrm>
          <a:prstGeom prst="triangle">
            <a:avLst/>
          </a:prstGeom>
          <a:solidFill>
            <a:srgbClr val="07A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23" name="Isosceles Triangle 1491">
            <a:extLst>
              <a:ext uri="{FF2B5EF4-FFF2-40B4-BE49-F238E27FC236}">
                <a16:creationId xmlns:a16="http://schemas.microsoft.com/office/drawing/2014/main" id="{7E820796-7E85-47AA-9EA9-8009702C69A8}"/>
              </a:ext>
            </a:extLst>
          </p:cNvPr>
          <p:cNvSpPr/>
          <p:nvPr/>
        </p:nvSpPr>
        <p:spPr>
          <a:xfrm rot="10800000">
            <a:off x="9450986" y="3845001"/>
            <a:ext cx="273052" cy="235390"/>
          </a:xfrm>
          <a:prstGeom prst="triangle">
            <a:avLst/>
          </a:prstGeom>
          <a:solidFill>
            <a:srgbClr val="FBA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24" name="Isosceles Triangle 1492">
            <a:extLst>
              <a:ext uri="{FF2B5EF4-FFF2-40B4-BE49-F238E27FC236}">
                <a16:creationId xmlns:a16="http://schemas.microsoft.com/office/drawing/2014/main" id="{CBCC8299-182C-4C4E-9B75-08173201C223}"/>
              </a:ext>
            </a:extLst>
          </p:cNvPr>
          <p:cNvSpPr/>
          <p:nvPr/>
        </p:nvSpPr>
        <p:spPr>
          <a:xfrm flipH="1">
            <a:off x="2928714" y="3148756"/>
            <a:ext cx="273052" cy="235390"/>
          </a:xfrm>
          <a:prstGeom prst="triangle">
            <a:avLst/>
          </a:prstGeom>
          <a:solidFill>
            <a:srgbClr val="0680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25" name="Isosceles Triangle 1493">
            <a:extLst>
              <a:ext uri="{FF2B5EF4-FFF2-40B4-BE49-F238E27FC236}">
                <a16:creationId xmlns:a16="http://schemas.microsoft.com/office/drawing/2014/main" id="{4DAEE364-EB70-4D8B-9943-28182A52BA4E}"/>
              </a:ext>
            </a:extLst>
          </p:cNvPr>
          <p:cNvSpPr/>
          <p:nvPr/>
        </p:nvSpPr>
        <p:spPr>
          <a:xfrm flipH="1">
            <a:off x="7276896" y="3148756"/>
            <a:ext cx="273052" cy="235390"/>
          </a:xfrm>
          <a:prstGeom prst="triangle">
            <a:avLst/>
          </a:prstGeom>
          <a:solidFill>
            <a:srgbClr val="90C2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nvGrpSpPr>
          <p:cNvPr id="26" name="Group 1494">
            <a:extLst>
              <a:ext uri="{FF2B5EF4-FFF2-40B4-BE49-F238E27FC236}">
                <a16:creationId xmlns:a16="http://schemas.microsoft.com/office/drawing/2014/main" id="{6018959B-8201-46AF-90B9-BEEAC48546C0}"/>
              </a:ext>
            </a:extLst>
          </p:cNvPr>
          <p:cNvGrpSpPr/>
          <p:nvPr/>
        </p:nvGrpSpPr>
        <p:grpSpPr>
          <a:xfrm>
            <a:off x="851023" y="4111022"/>
            <a:ext cx="1770764" cy="1753773"/>
            <a:chOff x="851023" y="4402583"/>
            <a:chExt cx="1770764" cy="1753773"/>
          </a:xfrm>
        </p:grpSpPr>
        <p:sp>
          <p:nvSpPr>
            <p:cNvPr id="27" name="L-Shape 1495">
              <a:extLst>
                <a:ext uri="{FF2B5EF4-FFF2-40B4-BE49-F238E27FC236}">
                  <a16:creationId xmlns:a16="http://schemas.microsoft.com/office/drawing/2014/main" id="{3DEA131C-E6D8-4219-B151-FBABED29EC74}"/>
                </a:ext>
              </a:extLst>
            </p:cNvPr>
            <p:cNvSpPr/>
            <p:nvPr/>
          </p:nvSpPr>
          <p:spPr>
            <a:xfrm>
              <a:off x="851023" y="4402583"/>
              <a:ext cx="1770764" cy="1753773"/>
            </a:xfrm>
            <a:prstGeom prst="corner">
              <a:avLst>
                <a:gd name="adj1" fmla="val 24844"/>
                <a:gd name="adj2" fmla="val 4753"/>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nvGrpSpPr>
            <p:cNvPr id="28" name="Group 1496">
              <a:extLst>
                <a:ext uri="{FF2B5EF4-FFF2-40B4-BE49-F238E27FC236}">
                  <a16:creationId xmlns:a16="http://schemas.microsoft.com/office/drawing/2014/main" id="{93C87E19-08FB-4410-92A2-0E1B71891F6B}"/>
                </a:ext>
              </a:extLst>
            </p:cNvPr>
            <p:cNvGrpSpPr/>
            <p:nvPr/>
          </p:nvGrpSpPr>
          <p:grpSpPr>
            <a:xfrm>
              <a:off x="1073153" y="4486723"/>
              <a:ext cx="1548634" cy="1604791"/>
              <a:chOff x="1951321" y="4442745"/>
              <a:chExt cx="2772199" cy="1604791"/>
            </a:xfrm>
          </p:grpSpPr>
          <p:sp>
            <p:nvSpPr>
              <p:cNvPr id="29" name="TextBox 1497">
                <a:extLst>
                  <a:ext uri="{FF2B5EF4-FFF2-40B4-BE49-F238E27FC236}">
                    <a16:creationId xmlns:a16="http://schemas.microsoft.com/office/drawing/2014/main" id="{B588AB3B-2FA4-4905-903C-DED62614CA21}"/>
                  </a:ext>
                </a:extLst>
              </p:cNvPr>
              <p:cNvSpPr txBox="1"/>
              <p:nvPr/>
            </p:nvSpPr>
            <p:spPr>
              <a:xfrm>
                <a:off x="1951321" y="4442745"/>
                <a:ext cx="277219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Phase 1</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Position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Timestamp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Status</a:t>
                </a:r>
                <a:endParaRPr kumimoji="0" lang="ko-KR" altLang="en-US"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30" name="TextBox 1498">
                <a:extLst>
                  <a:ext uri="{FF2B5EF4-FFF2-40B4-BE49-F238E27FC236}">
                    <a16:creationId xmlns:a16="http://schemas.microsoft.com/office/drawing/2014/main" id="{698345FE-506F-485B-A355-2F209B95F986}"/>
                  </a:ext>
                </a:extLst>
              </p:cNvPr>
              <p:cNvSpPr txBox="1"/>
              <p:nvPr/>
            </p:nvSpPr>
            <p:spPr>
              <a:xfrm>
                <a:off x="1951321" y="5739759"/>
                <a:ext cx="2691170" cy="30777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cs typeface="Arial" pitchFamily="34" charset="0"/>
                  </a:rPr>
                  <a:t>Merlin</a:t>
                </a:r>
                <a:endParaRPr kumimoji="0" lang="ko-KR" altLang="en-US" sz="1400" b="1" i="0" u="none" strike="noStrike" kern="0" cap="none" spc="0" normalizeH="0" baseline="0" noProof="0" dirty="0">
                  <a:ln>
                    <a:noFill/>
                  </a:ln>
                  <a:solidFill>
                    <a:prstClr val="white"/>
                  </a:solidFill>
                  <a:effectLst/>
                  <a:uLnTx/>
                  <a:uFillTx/>
                  <a:latin typeface="Arial"/>
                  <a:cs typeface="Arial" pitchFamily="34" charset="0"/>
                </a:endParaRPr>
              </a:p>
            </p:txBody>
          </p:sp>
        </p:grpSp>
      </p:grpSp>
      <p:grpSp>
        <p:nvGrpSpPr>
          <p:cNvPr id="31" name="Group 1499">
            <a:extLst>
              <a:ext uri="{FF2B5EF4-FFF2-40B4-BE49-F238E27FC236}">
                <a16:creationId xmlns:a16="http://schemas.microsoft.com/office/drawing/2014/main" id="{C9AA60FE-32B9-48C6-92B6-84FE1357C6D0}"/>
              </a:ext>
            </a:extLst>
          </p:cNvPr>
          <p:cNvGrpSpPr/>
          <p:nvPr/>
        </p:nvGrpSpPr>
        <p:grpSpPr>
          <a:xfrm>
            <a:off x="5201565" y="4111022"/>
            <a:ext cx="1826916" cy="1753773"/>
            <a:chOff x="851023" y="4402583"/>
            <a:chExt cx="1826916" cy="1753773"/>
          </a:xfrm>
        </p:grpSpPr>
        <p:sp>
          <p:nvSpPr>
            <p:cNvPr id="32" name="L-Shape 1500">
              <a:extLst>
                <a:ext uri="{FF2B5EF4-FFF2-40B4-BE49-F238E27FC236}">
                  <a16:creationId xmlns:a16="http://schemas.microsoft.com/office/drawing/2014/main" id="{767F23B9-E0CF-4C8F-8C35-8B9F75E65899}"/>
                </a:ext>
              </a:extLst>
            </p:cNvPr>
            <p:cNvSpPr/>
            <p:nvPr/>
          </p:nvSpPr>
          <p:spPr>
            <a:xfrm>
              <a:off x="851023" y="4402583"/>
              <a:ext cx="1770764" cy="1753773"/>
            </a:xfrm>
            <a:prstGeom prst="corner">
              <a:avLst>
                <a:gd name="adj1" fmla="val 24844"/>
                <a:gd name="adj2" fmla="val 4753"/>
              </a:avLst>
            </a:prstGeom>
            <a:solidFill>
              <a:srgbClr val="07A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nvGrpSpPr>
            <p:cNvPr id="33" name="Group 1501">
              <a:extLst>
                <a:ext uri="{FF2B5EF4-FFF2-40B4-BE49-F238E27FC236}">
                  <a16:creationId xmlns:a16="http://schemas.microsoft.com/office/drawing/2014/main" id="{C20E1B99-3D09-4579-BAD4-812ADE6D1DAD}"/>
                </a:ext>
              </a:extLst>
            </p:cNvPr>
            <p:cNvGrpSpPr/>
            <p:nvPr/>
          </p:nvGrpSpPr>
          <p:grpSpPr>
            <a:xfrm>
              <a:off x="1073153" y="4486723"/>
              <a:ext cx="1604786" cy="1604791"/>
              <a:chOff x="1951321" y="4442745"/>
              <a:chExt cx="2872716" cy="1604791"/>
            </a:xfrm>
          </p:grpSpPr>
          <p:sp>
            <p:nvSpPr>
              <p:cNvPr id="34" name="TextBox 1502">
                <a:extLst>
                  <a:ext uri="{FF2B5EF4-FFF2-40B4-BE49-F238E27FC236}">
                    <a16:creationId xmlns:a16="http://schemas.microsoft.com/office/drawing/2014/main" id="{EABEF2FE-3154-4A38-956A-C00B7B2AEE8B}"/>
                  </a:ext>
                </a:extLst>
              </p:cNvPr>
              <p:cNvSpPr txBox="1"/>
              <p:nvPr/>
            </p:nvSpPr>
            <p:spPr>
              <a:xfrm>
                <a:off x="1951321" y="4442745"/>
                <a:ext cx="287271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Phase 3</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100" kern="0" dirty="0">
                    <a:solidFill>
                      <a:srgbClr val="000000">
                        <a:lumMod val="85000"/>
                        <a:lumOff val="15000"/>
                      </a:srgbClr>
                    </a:solidFill>
                    <a:latin typeface="Arial"/>
                    <a:cs typeface="Arial" pitchFamily="34" charset="0"/>
                  </a:rPr>
                  <a:t>Position (Cell/tag)</a:t>
                </a:r>
                <a:endPar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Timestamp</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100" kern="0" dirty="0">
                    <a:solidFill>
                      <a:srgbClr val="000000">
                        <a:lumMod val="85000"/>
                        <a:lumOff val="15000"/>
                      </a:srgbClr>
                    </a:solidFill>
                    <a:latin typeface="Arial"/>
                    <a:cs typeface="Arial" pitchFamily="34" charset="0"/>
                  </a:rPr>
                  <a:t>Status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Temperature</a:t>
                </a:r>
                <a:endParaRPr kumimoji="0" lang="ko-KR" altLang="en-US"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35" name="TextBox 1503">
                <a:extLst>
                  <a:ext uri="{FF2B5EF4-FFF2-40B4-BE49-F238E27FC236}">
                    <a16:creationId xmlns:a16="http://schemas.microsoft.com/office/drawing/2014/main" id="{AEBAEDDC-7FE6-4A8F-9105-75D4C462D354}"/>
                  </a:ext>
                </a:extLst>
              </p:cNvPr>
              <p:cNvSpPr txBox="1"/>
              <p:nvPr/>
            </p:nvSpPr>
            <p:spPr>
              <a:xfrm>
                <a:off x="1951321" y="5739759"/>
                <a:ext cx="2691170" cy="30777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cs typeface="Arial" pitchFamily="34" charset="0"/>
                  </a:rPr>
                  <a:t>Hawk</a:t>
                </a:r>
                <a:endParaRPr kumimoji="0" lang="ko-KR" altLang="en-US" sz="1400" b="1" i="0" u="none" strike="noStrike" kern="0" cap="none" spc="0" normalizeH="0" baseline="0" noProof="0" dirty="0">
                  <a:ln>
                    <a:noFill/>
                  </a:ln>
                  <a:solidFill>
                    <a:prstClr val="white"/>
                  </a:solidFill>
                  <a:effectLst/>
                  <a:uLnTx/>
                  <a:uFillTx/>
                  <a:latin typeface="Arial"/>
                  <a:cs typeface="Arial" pitchFamily="34" charset="0"/>
                </a:endParaRPr>
              </a:p>
            </p:txBody>
          </p:sp>
        </p:grpSp>
      </p:grpSp>
      <p:grpSp>
        <p:nvGrpSpPr>
          <p:cNvPr id="36" name="Group 1504">
            <a:extLst>
              <a:ext uri="{FF2B5EF4-FFF2-40B4-BE49-F238E27FC236}">
                <a16:creationId xmlns:a16="http://schemas.microsoft.com/office/drawing/2014/main" id="{EC9CDD21-426C-40CD-BA4A-14211517A1D0}"/>
              </a:ext>
            </a:extLst>
          </p:cNvPr>
          <p:cNvGrpSpPr/>
          <p:nvPr/>
        </p:nvGrpSpPr>
        <p:grpSpPr>
          <a:xfrm>
            <a:off x="9549746" y="4111022"/>
            <a:ext cx="1770764" cy="1753773"/>
            <a:chOff x="851023" y="4402583"/>
            <a:chExt cx="1770764" cy="1753773"/>
          </a:xfrm>
        </p:grpSpPr>
        <p:sp>
          <p:nvSpPr>
            <p:cNvPr id="37" name="L-Shape 1505">
              <a:extLst>
                <a:ext uri="{FF2B5EF4-FFF2-40B4-BE49-F238E27FC236}">
                  <a16:creationId xmlns:a16="http://schemas.microsoft.com/office/drawing/2014/main" id="{C6DADBF3-4C56-4318-9C69-DEAAC0176A65}"/>
                </a:ext>
              </a:extLst>
            </p:cNvPr>
            <p:cNvSpPr/>
            <p:nvPr/>
          </p:nvSpPr>
          <p:spPr>
            <a:xfrm>
              <a:off x="851023" y="4402583"/>
              <a:ext cx="1770764" cy="1753773"/>
            </a:xfrm>
            <a:prstGeom prst="corner">
              <a:avLst>
                <a:gd name="adj1" fmla="val 24844"/>
                <a:gd name="adj2" fmla="val 4753"/>
              </a:avLst>
            </a:prstGeom>
            <a:solidFill>
              <a:srgbClr val="FBA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nvGrpSpPr>
            <p:cNvPr id="38" name="Group 1506">
              <a:extLst>
                <a:ext uri="{FF2B5EF4-FFF2-40B4-BE49-F238E27FC236}">
                  <a16:creationId xmlns:a16="http://schemas.microsoft.com/office/drawing/2014/main" id="{1C45463D-F18B-443A-B3EF-AF82727DD9E7}"/>
                </a:ext>
              </a:extLst>
            </p:cNvPr>
            <p:cNvGrpSpPr/>
            <p:nvPr/>
          </p:nvGrpSpPr>
          <p:grpSpPr>
            <a:xfrm>
              <a:off x="1073153" y="4486723"/>
              <a:ext cx="1503369" cy="1604791"/>
              <a:chOff x="1951321" y="4442745"/>
              <a:chExt cx="2691170" cy="1604791"/>
            </a:xfrm>
          </p:grpSpPr>
          <p:sp>
            <p:nvSpPr>
              <p:cNvPr id="39" name="TextBox 1507">
                <a:extLst>
                  <a:ext uri="{FF2B5EF4-FFF2-40B4-BE49-F238E27FC236}">
                    <a16:creationId xmlns:a16="http://schemas.microsoft.com/office/drawing/2014/main" id="{58A4D55F-2F02-46A4-8EA4-829883D0B622}"/>
                  </a:ext>
                </a:extLst>
              </p:cNvPr>
              <p:cNvSpPr txBox="1"/>
              <p:nvPr/>
            </p:nvSpPr>
            <p:spPr>
              <a:xfrm>
                <a:off x="1951321" y="4442745"/>
                <a:ext cx="2691170" cy="1107996"/>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Milestone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Refrigeration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Tracking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Sensors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Temperature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Monitoring.</a:t>
                </a:r>
                <a:endParaRPr kumimoji="0" lang="ko-KR" altLang="en-US"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40" name="TextBox 1508">
                <a:extLst>
                  <a:ext uri="{FF2B5EF4-FFF2-40B4-BE49-F238E27FC236}">
                    <a16:creationId xmlns:a16="http://schemas.microsoft.com/office/drawing/2014/main" id="{EC2C45DC-B16C-4A5C-B9D5-AD146DEB6156}"/>
                  </a:ext>
                </a:extLst>
              </p:cNvPr>
              <p:cNvSpPr txBox="1"/>
              <p:nvPr/>
            </p:nvSpPr>
            <p:spPr>
              <a:xfrm>
                <a:off x="1951321" y="5739759"/>
                <a:ext cx="2691170" cy="30777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cs typeface="Arial" pitchFamily="34" charset="0"/>
                  </a:rPr>
                  <a:t>Eagle</a:t>
                </a:r>
                <a:endParaRPr kumimoji="0" lang="ko-KR" altLang="en-US" sz="1400" b="1" i="0" u="none" strike="noStrike" kern="0" cap="none" spc="0" normalizeH="0" baseline="0" noProof="0" dirty="0">
                  <a:ln>
                    <a:noFill/>
                  </a:ln>
                  <a:solidFill>
                    <a:prstClr val="white"/>
                  </a:solidFill>
                  <a:effectLst/>
                  <a:uLnTx/>
                  <a:uFillTx/>
                  <a:latin typeface="Arial"/>
                  <a:cs typeface="Arial" pitchFamily="34" charset="0"/>
                </a:endParaRPr>
              </a:p>
            </p:txBody>
          </p:sp>
        </p:grpSp>
      </p:grpSp>
      <p:grpSp>
        <p:nvGrpSpPr>
          <p:cNvPr id="41" name="Group 1509">
            <a:extLst>
              <a:ext uri="{FF2B5EF4-FFF2-40B4-BE49-F238E27FC236}">
                <a16:creationId xmlns:a16="http://schemas.microsoft.com/office/drawing/2014/main" id="{52C7392D-D7F3-4673-87E7-97091A14A340}"/>
              </a:ext>
            </a:extLst>
          </p:cNvPr>
          <p:cNvGrpSpPr/>
          <p:nvPr/>
        </p:nvGrpSpPr>
        <p:grpSpPr>
          <a:xfrm flipV="1">
            <a:off x="3027475" y="1362396"/>
            <a:ext cx="1770764" cy="1753773"/>
            <a:chOff x="851023" y="4402583"/>
            <a:chExt cx="1770764" cy="1753773"/>
          </a:xfrm>
        </p:grpSpPr>
        <p:sp>
          <p:nvSpPr>
            <p:cNvPr id="42" name="L-Shape 1510">
              <a:extLst>
                <a:ext uri="{FF2B5EF4-FFF2-40B4-BE49-F238E27FC236}">
                  <a16:creationId xmlns:a16="http://schemas.microsoft.com/office/drawing/2014/main" id="{C051880B-5350-44E1-B424-AE3EBC40CBBD}"/>
                </a:ext>
              </a:extLst>
            </p:cNvPr>
            <p:cNvSpPr/>
            <p:nvPr/>
          </p:nvSpPr>
          <p:spPr>
            <a:xfrm>
              <a:off x="851023" y="4402583"/>
              <a:ext cx="1770764" cy="1753773"/>
            </a:xfrm>
            <a:prstGeom prst="corner">
              <a:avLst>
                <a:gd name="adj1" fmla="val 24844"/>
                <a:gd name="adj2" fmla="val 4753"/>
              </a:avLst>
            </a:prstGeom>
            <a:solidFill>
              <a:srgbClr val="0680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nvGrpSpPr>
            <p:cNvPr id="43" name="Group 1511">
              <a:extLst>
                <a:ext uri="{FF2B5EF4-FFF2-40B4-BE49-F238E27FC236}">
                  <a16:creationId xmlns:a16="http://schemas.microsoft.com/office/drawing/2014/main" id="{61AEBF14-EAFA-4A16-BA50-2F67261D39EF}"/>
                </a:ext>
              </a:extLst>
            </p:cNvPr>
            <p:cNvGrpSpPr/>
            <p:nvPr/>
          </p:nvGrpSpPr>
          <p:grpSpPr>
            <a:xfrm>
              <a:off x="1073153" y="4579056"/>
              <a:ext cx="1503369" cy="1512458"/>
              <a:chOff x="1951321" y="4535078"/>
              <a:chExt cx="2691170" cy="1512458"/>
            </a:xfrm>
          </p:grpSpPr>
          <p:sp>
            <p:nvSpPr>
              <p:cNvPr id="44" name="TextBox 1512">
                <a:extLst>
                  <a:ext uri="{FF2B5EF4-FFF2-40B4-BE49-F238E27FC236}">
                    <a16:creationId xmlns:a16="http://schemas.microsoft.com/office/drawing/2014/main" id="{D2DDBEF2-6DF1-4C2D-9F23-F70C056E3741}"/>
                  </a:ext>
                </a:extLst>
              </p:cNvPr>
              <p:cNvSpPr txBox="1"/>
              <p:nvPr/>
            </p:nvSpPr>
            <p:spPr>
              <a:xfrm flipV="1">
                <a:off x="1951321" y="4535078"/>
                <a:ext cx="2691170"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ko-KR" sz="1100" kern="0" dirty="0">
                    <a:solidFill>
                      <a:srgbClr val="000000">
                        <a:lumMod val="85000"/>
                        <a:lumOff val="15000"/>
                      </a:srgbClr>
                    </a:solidFill>
                    <a:latin typeface="Arial"/>
                    <a:cs typeface="Arial" pitchFamily="34" charset="0"/>
                  </a:rPr>
                  <a:t>Phase 2 </a:t>
                </a:r>
                <a:endPar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100" kern="0" dirty="0">
                    <a:solidFill>
                      <a:srgbClr val="000000">
                        <a:lumMod val="85000"/>
                        <a:lumOff val="15000"/>
                      </a:srgbClr>
                    </a:solidFill>
                    <a:latin typeface="Arial"/>
                    <a:cs typeface="Arial" pitchFamily="34" charset="0"/>
                  </a:rPr>
                  <a:t>Position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Timestamp</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100" kern="0" dirty="0">
                    <a:solidFill>
                      <a:srgbClr val="000000">
                        <a:lumMod val="85000"/>
                        <a:lumOff val="15000"/>
                      </a:srgbClr>
                    </a:solidFill>
                    <a:latin typeface="Arial"/>
                    <a:cs typeface="Arial" pitchFamily="34" charset="0"/>
                  </a:rPr>
                  <a:t>Status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Temperature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45" name="TextBox 1513">
                <a:extLst>
                  <a:ext uri="{FF2B5EF4-FFF2-40B4-BE49-F238E27FC236}">
                    <a16:creationId xmlns:a16="http://schemas.microsoft.com/office/drawing/2014/main" id="{343D9792-0A8E-4509-82DF-6DEC3E6C497D}"/>
                  </a:ext>
                </a:extLst>
              </p:cNvPr>
              <p:cNvSpPr txBox="1"/>
              <p:nvPr/>
            </p:nvSpPr>
            <p:spPr>
              <a:xfrm flipV="1">
                <a:off x="1951321" y="5739759"/>
                <a:ext cx="2691170" cy="30777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ko-KR" sz="1400" b="1" kern="0" dirty="0">
                    <a:solidFill>
                      <a:prstClr val="white"/>
                    </a:solidFill>
                    <a:latin typeface="Arial"/>
                    <a:cs typeface="Arial" pitchFamily="34" charset="0"/>
                  </a:rPr>
                  <a:t>Falcon</a:t>
                </a:r>
                <a:endParaRPr kumimoji="0" lang="ko-KR" altLang="en-US" sz="1400" b="1" i="0" u="none" strike="noStrike" kern="0" cap="none" spc="0" normalizeH="0" baseline="0" noProof="0" dirty="0">
                  <a:ln>
                    <a:noFill/>
                  </a:ln>
                  <a:solidFill>
                    <a:prstClr val="white"/>
                  </a:solidFill>
                  <a:effectLst/>
                  <a:uLnTx/>
                  <a:uFillTx/>
                  <a:latin typeface="Arial"/>
                  <a:cs typeface="Arial" pitchFamily="34" charset="0"/>
                </a:endParaRPr>
              </a:p>
            </p:txBody>
          </p:sp>
        </p:grpSp>
      </p:grpSp>
      <p:grpSp>
        <p:nvGrpSpPr>
          <p:cNvPr id="46" name="Group 1514">
            <a:extLst>
              <a:ext uri="{FF2B5EF4-FFF2-40B4-BE49-F238E27FC236}">
                <a16:creationId xmlns:a16="http://schemas.microsoft.com/office/drawing/2014/main" id="{69983E3C-16CC-4DA5-B6F3-1D1D324F4CE5}"/>
              </a:ext>
            </a:extLst>
          </p:cNvPr>
          <p:cNvGrpSpPr/>
          <p:nvPr/>
        </p:nvGrpSpPr>
        <p:grpSpPr>
          <a:xfrm flipV="1">
            <a:off x="7384709" y="1362396"/>
            <a:ext cx="1770764" cy="1753773"/>
            <a:chOff x="851023" y="4402583"/>
            <a:chExt cx="1770764" cy="1753773"/>
          </a:xfrm>
        </p:grpSpPr>
        <p:sp>
          <p:nvSpPr>
            <p:cNvPr id="47" name="L-Shape 1515">
              <a:extLst>
                <a:ext uri="{FF2B5EF4-FFF2-40B4-BE49-F238E27FC236}">
                  <a16:creationId xmlns:a16="http://schemas.microsoft.com/office/drawing/2014/main" id="{C9E310AB-AD6C-4732-AC58-3BC3B67C2758}"/>
                </a:ext>
              </a:extLst>
            </p:cNvPr>
            <p:cNvSpPr/>
            <p:nvPr/>
          </p:nvSpPr>
          <p:spPr>
            <a:xfrm>
              <a:off x="851023" y="4402583"/>
              <a:ext cx="1770764" cy="1753773"/>
            </a:xfrm>
            <a:prstGeom prst="corner">
              <a:avLst>
                <a:gd name="adj1" fmla="val 24844"/>
                <a:gd name="adj2" fmla="val 4753"/>
              </a:avLst>
            </a:prstGeom>
            <a:solidFill>
              <a:srgbClr val="90C2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nvGrpSpPr>
            <p:cNvPr id="48" name="Group 1516">
              <a:extLst>
                <a:ext uri="{FF2B5EF4-FFF2-40B4-BE49-F238E27FC236}">
                  <a16:creationId xmlns:a16="http://schemas.microsoft.com/office/drawing/2014/main" id="{BED6B43E-EAFC-4B10-B9B9-22E452B3A290}"/>
                </a:ext>
              </a:extLst>
            </p:cNvPr>
            <p:cNvGrpSpPr/>
            <p:nvPr/>
          </p:nvGrpSpPr>
          <p:grpSpPr>
            <a:xfrm>
              <a:off x="1073153" y="4579056"/>
              <a:ext cx="1503369" cy="1512458"/>
              <a:chOff x="1951321" y="4535078"/>
              <a:chExt cx="2691170" cy="1512458"/>
            </a:xfrm>
          </p:grpSpPr>
          <p:sp>
            <p:nvSpPr>
              <p:cNvPr id="49" name="TextBox 1517">
                <a:extLst>
                  <a:ext uri="{FF2B5EF4-FFF2-40B4-BE49-F238E27FC236}">
                    <a16:creationId xmlns:a16="http://schemas.microsoft.com/office/drawing/2014/main" id="{8E3A97FD-AABE-498D-ACC2-FE760DC92B23}"/>
                  </a:ext>
                </a:extLst>
              </p:cNvPr>
              <p:cNvSpPr txBox="1"/>
              <p:nvPr/>
            </p:nvSpPr>
            <p:spPr>
              <a:xfrm flipV="1">
                <a:off x="1951321" y="4535078"/>
                <a:ext cx="2691170"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err="1">
                    <a:ln>
                      <a:noFill/>
                    </a:ln>
                    <a:solidFill>
                      <a:srgbClr val="000000">
                        <a:lumMod val="85000"/>
                        <a:lumOff val="15000"/>
                      </a:srgbClr>
                    </a:solidFill>
                    <a:effectLst/>
                    <a:uLnTx/>
                    <a:uFillTx/>
                    <a:latin typeface="Arial"/>
                    <a:cs typeface="Arial" pitchFamily="34" charset="0"/>
                  </a:rPr>
                  <a:t>Phas</a:t>
                </a:r>
                <a:r>
                  <a:rPr lang="en-US" altLang="ko-KR" sz="1100" kern="0" dirty="0">
                    <a:solidFill>
                      <a:srgbClr val="000000">
                        <a:lumMod val="85000"/>
                        <a:lumOff val="15000"/>
                      </a:srgbClr>
                    </a:solidFill>
                    <a:latin typeface="Arial"/>
                    <a:cs typeface="Arial" pitchFamily="34" charset="0"/>
                  </a:rPr>
                  <a:t>e 4</a:t>
                </a:r>
                <a:endPar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Position (GPS)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100" kern="0" dirty="0">
                    <a:solidFill>
                      <a:srgbClr val="000000">
                        <a:lumMod val="85000"/>
                        <a:lumOff val="15000"/>
                      </a:srgbClr>
                    </a:solidFill>
                    <a:latin typeface="Arial"/>
                    <a:cs typeface="Arial" pitchFamily="34" charset="0"/>
                  </a:rPr>
                  <a:t>Timestamp</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Status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100" kern="0" dirty="0">
                    <a:solidFill>
                      <a:srgbClr val="000000">
                        <a:lumMod val="85000"/>
                        <a:lumOff val="15000"/>
                      </a:srgbClr>
                    </a:solidFill>
                    <a:latin typeface="Arial"/>
                    <a:cs typeface="Arial" pitchFamily="34" charset="0"/>
                  </a:rPr>
                  <a:t>Temperature</a:t>
                </a:r>
                <a:r>
                  <a:rPr kumimoji="0" lang="en-US" altLang="ko-KR"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100" kern="0" dirty="0">
                    <a:solidFill>
                      <a:srgbClr val="000000">
                        <a:lumMod val="85000"/>
                        <a:lumOff val="15000"/>
                      </a:srgbClr>
                    </a:solidFill>
                    <a:latin typeface="Arial"/>
                    <a:cs typeface="Arial" pitchFamily="34" charset="0"/>
                  </a:rPr>
                  <a:t>Sensors</a:t>
                </a:r>
                <a:endParaRPr kumimoji="0" lang="ko-KR" altLang="en-US" sz="1100" b="0" i="0" u="none" strike="noStrike" kern="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50" name="TextBox 1518">
                <a:extLst>
                  <a:ext uri="{FF2B5EF4-FFF2-40B4-BE49-F238E27FC236}">
                    <a16:creationId xmlns:a16="http://schemas.microsoft.com/office/drawing/2014/main" id="{5AD1E471-E641-456B-942C-BB3DEEF592A5}"/>
                  </a:ext>
                </a:extLst>
              </p:cNvPr>
              <p:cNvSpPr txBox="1"/>
              <p:nvPr/>
            </p:nvSpPr>
            <p:spPr>
              <a:xfrm flipV="1">
                <a:off x="1951321" y="5739759"/>
                <a:ext cx="2691170" cy="30777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1" i="0" u="none" strike="noStrike" kern="0" cap="none" spc="0" normalizeH="0" baseline="0" noProof="0" dirty="0">
                    <a:ln>
                      <a:noFill/>
                    </a:ln>
                    <a:solidFill>
                      <a:prstClr val="white"/>
                    </a:solidFill>
                    <a:effectLst/>
                    <a:uLnTx/>
                    <a:uFillTx/>
                    <a:latin typeface="Arial"/>
                    <a:cs typeface="Arial" pitchFamily="34" charset="0"/>
                  </a:rPr>
                  <a:t>Buzzard</a:t>
                </a:r>
                <a:endParaRPr kumimoji="0" lang="ko-KR" altLang="en-US" sz="1400" b="1" i="0" u="none" strike="noStrike" kern="0" cap="none" spc="0" normalizeH="0" baseline="0" noProof="0" dirty="0">
                  <a:ln>
                    <a:noFill/>
                  </a:ln>
                  <a:solidFill>
                    <a:prstClr val="white"/>
                  </a:solidFill>
                  <a:effectLst/>
                  <a:uLnTx/>
                  <a:uFillTx/>
                  <a:latin typeface="Arial"/>
                  <a:cs typeface="Arial" pitchFamily="34" charset="0"/>
                </a:endParaRPr>
              </a:p>
            </p:txBody>
          </p:sp>
        </p:grpSp>
      </p:grpSp>
      <p:pic>
        <p:nvPicPr>
          <p:cNvPr id="1026" name="Picture 2" descr="Merlin Overview, All About Birds, Cornell Lab of Ornithology">
            <a:extLst>
              <a:ext uri="{FF2B5EF4-FFF2-40B4-BE49-F238E27FC236}">
                <a16:creationId xmlns:a16="http://schemas.microsoft.com/office/drawing/2014/main" id="{A7446E6A-AF7E-4EA4-A455-1A9F41754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98178" flipH="1">
            <a:off x="2113869" y="5210267"/>
            <a:ext cx="626138" cy="626138"/>
          </a:xfrm>
          <a:prstGeom prst="rect">
            <a:avLst/>
          </a:prstGeom>
          <a:noFill/>
          <a:ln>
            <a:noFill/>
          </a:ln>
        </p:spPr>
      </p:pic>
      <p:pic>
        <p:nvPicPr>
          <p:cNvPr id="1032" name="Picture 8" descr="Buzzard - Free Icon Library">
            <a:extLst>
              <a:ext uri="{FF2B5EF4-FFF2-40B4-BE49-F238E27FC236}">
                <a16:creationId xmlns:a16="http://schemas.microsoft.com/office/drawing/2014/main" id="{FF2540C7-58FD-4787-A677-6F22D6F3D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022" y="1250090"/>
            <a:ext cx="674114" cy="6741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wnload Scheme Icon - Black And White Eagle Icon - Full Size PNG Image -  PNGkit">
            <a:extLst>
              <a:ext uri="{FF2B5EF4-FFF2-40B4-BE49-F238E27FC236}">
                <a16:creationId xmlns:a16="http://schemas.microsoft.com/office/drawing/2014/main" id="{25192D18-B20D-40DA-A66F-E6D88B791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3289" y="5224317"/>
            <a:ext cx="737937" cy="77574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alcon Icon - Download Falcon Icon 306029 | Noun Project">
            <a:extLst>
              <a:ext uri="{FF2B5EF4-FFF2-40B4-BE49-F238E27FC236}">
                <a16:creationId xmlns:a16="http://schemas.microsoft.com/office/drawing/2014/main" id="{D242DD0E-E4C4-4962-B914-0FABE3C4FE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79" y="1264340"/>
            <a:ext cx="652776" cy="65277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awk vogel tierform - Kostenlose tiere Icons">
            <a:extLst>
              <a:ext uri="{FF2B5EF4-FFF2-40B4-BE49-F238E27FC236}">
                <a16:creationId xmlns:a16="http://schemas.microsoft.com/office/drawing/2014/main" id="{3FCCAC5A-0607-46CE-8334-C374A06D50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492740" y="5224317"/>
            <a:ext cx="689486" cy="689486"/>
          </a:xfrm>
          <a:prstGeom prst="rect">
            <a:avLst/>
          </a:prstGeom>
          <a:noFill/>
          <a:extLst>
            <a:ext uri="{909E8E84-426E-40DD-AFC4-6F175D3DCCD1}">
              <a14:hiddenFill xmlns:a14="http://schemas.microsoft.com/office/drawing/2010/main">
                <a:solidFill>
                  <a:srgbClr val="FFFFFF"/>
                </a:solidFill>
              </a14:hiddenFill>
            </a:ext>
          </a:extLst>
        </p:spPr>
      </p:pic>
      <p:sp>
        <p:nvSpPr>
          <p:cNvPr id="53" name="Footer Placeholder 4">
            <a:extLst>
              <a:ext uri="{FF2B5EF4-FFF2-40B4-BE49-F238E27FC236}">
                <a16:creationId xmlns:a16="http://schemas.microsoft.com/office/drawing/2014/main" id="{9A5F40B2-76CD-F440-93F3-7095B54E05FC}"/>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Tree>
    <p:extLst>
      <p:ext uri="{BB962C8B-B14F-4D97-AF65-F5344CB8AC3E}">
        <p14:creationId xmlns:p14="http://schemas.microsoft.com/office/powerpoint/2010/main" val="3532139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6B4D68E4-24A2-4A3B-A4A4-024B8D0D63CA}"/>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4273515B-96FF-4FE1-B614-4D44C2F49F9F}"/>
              </a:ext>
            </a:extLst>
          </p:cNvPr>
          <p:cNvPicPr>
            <a:picLocks noChangeAspect="1"/>
          </p:cNvPicPr>
          <p:nvPr/>
        </p:nvPicPr>
        <p:blipFill>
          <a:blip r:embed="rId2"/>
          <a:stretch>
            <a:fillRect/>
          </a:stretch>
        </p:blipFill>
        <p:spPr>
          <a:xfrm>
            <a:off x="717429" y="1728186"/>
            <a:ext cx="10733142" cy="3775622"/>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8D121BE-481D-4927-BE7A-A439B4DBEB73}"/>
              </a:ext>
            </a:extLst>
          </p:cNvPr>
          <p:cNvSpPr>
            <a:spLocks noGrp="1"/>
          </p:cNvSpPr>
          <p:nvPr>
            <p:ph type="ctrTitle"/>
          </p:nvPr>
        </p:nvSpPr>
        <p:spPr>
          <a:xfrm>
            <a:off x="0" y="360000"/>
            <a:ext cx="12192000" cy="540000"/>
          </a:xfrm>
        </p:spPr>
        <p:txBody>
          <a:bodyPr>
            <a:normAutofit/>
          </a:bodyPr>
          <a:lstStyle/>
          <a:p>
            <a:pPr marL="0" marR="0" lvl="0" indent="898525" defTabSz="914400" rtl="0" eaLnBrk="0" fontAlgn="base" latinLnBrk="0" hangingPunct="0">
              <a:spcBef>
                <a:spcPct val="0"/>
              </a:spcBef>
              <a:spcAft>
                <a:spcPct val="0"/>
              </a:spcAft>
              <a:buClrTx/>
              <a:buSzTx/>
              <a:buFontTx/>
              <a:buNone/>
              <a:tabLst>
                <a:tab pos="2865438" algn="ctr"/>
                <a:tab pos="5730875" algn="r"/>
              </a:tabLst>
            </a:pPr>
            <a:r>
              <a:rPr lang="en-US" altLang="ja-JP" sz="3200" dirty="0">
                <a:latin typeface="Helvetica" panose="020B0604020202020204" pitchFamily="34" charset="0"/>
                <a:ea typeface="Cambria" panose="02040503050406030204" pitchFamily="18" charset="0"/>
                <a:cs typeface="Arial" panose="020B0604020202020204" pitchFamily="34" charset="0"/>
              </a:rPr>
              <a:t>STS Service Proposition</a:t>
            </a:r>
            <a:endParaRPr kumimoji="0" lang="en-US" altLang="ja-JP" sz="1600" b="0" i="0" u="none" strike="noStrike" cap="none" normalizeH="0" baseline="0" dirty="0">
              <a:ln>
                <a:noFill/>
              </a:ln>
              <a:effectLst/>
              <a:latin typeface="Helvetica" panose="020B0604020202020204" pitchFamily="34" charset="0"/>
            </a:endParaRPr>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a:xfrm>
            <a:off x="838200" y="6356350"/>
            <a:ext cx="2743200" cy="365125"/>
          </a:xfrm>
        </p:spPr>
        <p:txBody>
          <a:bodyPr>
            <a:normAutofit/>
          </a:bodyPr>
          <a:lstStyle/>
          <a:p>
            <a:pPr>
              <a:spcAft>
                <a:spcPts val="600"/>
              </a:spcAft>
            </a:pPr>
            <a:fld id="{9676CE60-39D8-4AA8-B42F-ABE6D67A2F6E}" type="datetime1">
              <a:rPr lang="en-GB" smtClean="0"/>
              <a:t>01/10/2022</a:t>
            </a:fld>
            <a:endParaRPr lang="en-GB" dirty="0"/>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a:xfrm>
            <a:off x="8610600" y="6356350"/>
            <a:ext cx="2743200" cy="365125"/>
          </a:xfrm>
        </p:spPr>
        <p:txBody>
          <a:bodyPr>
            <a:normAutofit/>
          </a:bodyPr>
          <a:lstStyle/>
          <a:p>
            <a:pPr>
              <a:spcAft>
                <a:spcPts val="600"/>
              </a:spcAft>
            </a:pPr>
            <a:fld id="{3CE8758D-568B-442E-9216-E264BB8A34FB}" type="slidenum">
              <a:rPr lang="en-GB" smtClean="0"/>
              <a:pPr>
                <a:spcAft>
                  <a:spcPts val="600"/>
                </a:spcAft>
              </a:pPr>
              <a:t>13</a:t>
            </a:fld>
            <a:endParaRPr lang="en-GB" dirty="0"/>
          </a:p>
        </p:txBody>
      </p:sp>
      <p:sp>
        <p:nvSpPr>
          <p:cNvPr id="7" name="Rectangle 2">
            <a:extLst>
              <a:ext uri="{FF2B5EF4-FFF2-40B4-BE49-F238E27FC236}">
                <a16:creationId xmlns:a16="http://schemas.microsoft.com/office/drawing/2014/main" id="{D2EC808F-CFBD-4FB3-9226-582D3E2B40E4}"/>
              </a:ext>
            </a:extLst>
          </p:cNvPr>
          <p:cNvSpPr>
            <a:spLocks noChangeArrowheads="1"/>
          </p:cNvSpPr>
          <p:nvPr/>
        </p:nvSpPr>
        <p:spPr bwMode="auto">
          <a:xfrm>
            <a:off x="1756410" y="784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 name="Textfeld 19">
            <a:extLst>
              <a:ext uri="{FF2B5EF4-FFF2-40B4-BE49-F238E27FC236}">
                <a16:creationId xmlns:a16="http://schemas.microsoft.com/office/drawing/2014/main" id="{31192047-92BD-41F2-81FC-A5E7E6D18605}"/>
              </a:ext>
            </a:extLst>
          </p:cNvPr>
          <p:cNvSpPr txBox="1"/>
          <p:nvPr/>
        </p:nvSpPr>
        <p:spPr>
          <a:xfrm>
            <a:off x="4236645" y="4950004"/>
            <a:ext cx="3646063" cy="369332"/>
          </a:xfrm>
          <a:prstGeom prst="rect">
            <a:avLst/>
          </a:prstGeom>
          <a:noFill/>
        </p:spPr>
        <p:txBody>
          <a:bodyPr wrap="none" rtlCol="0">
            <a:spAutoFit/>
          </a:bodyPr>
          <a:lstStyle/>
          <a:p>
            <a:r>
              <a:rPr lang="de-DE" dirty="0"/>
              <a:t>Mobile / </a:t>
            </a:r>
            <a:r>
              <a:rPr lang="de-DE" dirty="0" err="1"/>
              <a:t>Satellite</a:t>
            </a:r>
            <a:r>
              <a:rPr lang="de-DE" dirty="0"/>
              <a:t> Network Operators</a:t>
            </a:r>
          </a:p>
        </p:txBody>
      </p:sp>
      <p:sp>
        <p:nvSpPr>
          <p:cNvPr id="3" name="AutoShape 2" descr="LIBEROW: LIBERO W - Wireless Temperatur-Datenlogger – ELPRO">
            <a:extLst>
              <a:ext uri="{FF2B5EF4-FFF2-40B4-BE49-F238E27FC236}">
                <a16:creationId xmlns:a16="http://schemas.microsoft.com/office/drawing/2014/main" id="{993A34FB-E75C-454A-8BE8-D15929F8E260}"/>
              </a:ext>
            </a:extLst>
          </p:cNvPr>
          <p:cNvSpPr>
            <a:spLocks noChangeAspect="1" noChangeArrowheads="1"/>
          </p:cNvSpPr>
          <p:nvPr/>
        </p:nvSpPr>
        <p:spPr bwMode="auto">
          <a:xfrm>
            <a:off x="5943600" y="33198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2" descr="LIBEROW: LIBERO W - Wireless Temperatur-Datenlogger – ELPRO">
            <a:extLst>
              <a:ext uri="{FF2B5EF4-FFF2-40B4-BE49-F238E27FC236}">
                <a16:creationId xmlns:a16="http://schemas.microsoft.com/office/drawing/2014/main" id="{38CD91F1-53F1-47BD-875B-EAA287CC0B81}"/>
              </a:ext>
            </a:extLst>
          </p:cNvPr>
          <p:cNvSpPr>
            <a:spLocks noChangeAspect="1" noChangeArrowheads="1"/>
          </p:cNvSpPr>
          <p:nvPr/>
        </p:nvSpPr>
        <p:spPr bwMode="auto">
          <a:xfrm>
            <a:off x="6096000" y="34722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2" descr="LIBERO W ELPRO Logo">
            <a:extLst>
              <a:ext uri="{FF2B5EF4-FFF2-40B4-BE49-F238E27FC236}">
                <a16:creationId xmlns:a16="http://schemas.microsoft.com/office/drawing/2014/main" id="{D953C677-7D9C-459C-99C7-978453B6FEFE}"/>
              </a:ext>
            </a:extLst>
          </p:cNvPr>
          <p:cNvSpPr>
            <a:spLocks noChangeAspect="1" noChangeArrowheads="1"/>
          </p:cNvSpPr>
          <p:nvPr/>
        </p:nvSpPr>
        <p:spPr bwMode="auto">
          <a:xfrm>
            <a:off x="6248400" y="36246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Grafik 10">
            <a:extLst>
              <a:ext uri="{FF2B5EF4-FFF2-40B4-BE49-F238E27FC236}">
                <a16:creationId xmlns:a16="http://schemas.microsoft.com/office/drawing/2014/main" id="{78D2EA22-37FC-4A2F-97D4-C4F13ED43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388" y="5453770"/>
            <a:ext cx="649651" cy="463210"/>
          </a:xfrm>
          <a:prstGeom prst="rect">
            <a:avLst/>
          </a:prstGeom>
        </p:spPr>
      </p:pic>
      <p:pic>
        <p:nvPicPr>
          <p:cNvPr id="15" name="Grafik 14">
            <a:extLst>
              <a:ext uri="{FF2B5EF4-FFF2-40B4-BE49-F238E27FC236}">
                <a16:creationId xmlns:a16="http://schemas.microsoft.com/office/drawing/2014/main" id="{6582BEB3-92B5-4861-9FFD-CAD880DA6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684" y="5462493"/>
            <a:ext cx="1190632" cy="669929"/>
          </a:xfrm>
          <a:prstGeom prst="rect">
            <a:avLst/>
          </a:prstGeom>
        </p:spPr>
      </p:pic>
      <p:sp>
        <p:nvSpPr>
          <p:cNvPr id="10" name="AutoShape 2" descr="UNICEF Logo | Logo, zeichen, emblem, symbol. Geschichte und Bedeutung">
            <a:extLst>
              <a:ext uri="{FF2B5EF4-FFF2-40B4-BE49-F238E27FC236}">
                <a16:creationId xmlns:a16="http://schemas.microsoft.com/office/drawing/2014/main" id="{439B8340-5993-4CEE-BB51-82311E8C7252}"/>
              </a:ext>
            </a:extLst>
          </p:cNvPr>
          <p:cNvSpPr>
            <a:spLocks noChangeAspect="1" noChangeArrowheads="1"/>
          </p:cNvSpPr>
          <p:nvPr/>
        </p:nvSpPr>
        <p:spPr bwMode="auto">
          <a:xfrm>
            <a:off x="6400800" y="37770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AutoShape 2" descr="UNICEF Logo | Logo, zeichen, emblem, symbol. Geschichte und Bedeutung">
            <a:extLst>
              <a:ext uri="{FF2B5EF4-FFF2-40B4-BE49-F238E27FC236}">
                <a16:creationId xmlns:a16="http://schemas.microsoft.com/office/drawing/2014/main" id="{6358F6D5-3C6D-4FD9-9A09-DE357BDA586F}"/>
              </a:ext>
            </a:extLst>
          </p:cNvPr>
          <p:cNvSpPr>
            <a:spLocks noChangeAspect="1" noChangeArrowheads="1"/>
          </p:cNvSpPr>
          <p:nvPr/>
        </p:nvSpPr>
        <p:spPr bwMode="auto">
          <a:xfrm>
            <a:off x="6553200" y="39294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2" descr="UNICEF Logo">
            <a:extLst>
              <a:ext uri="{FF2B5EF4-FFF2-40B4-BE49-F238E27FC236}">
                <a16:creationId xmlns:a16="http://schemas.microsoft.com/office/drawing/2014/main" id="{D6084F78-C14E-4BB5-AF16-4A68DF7B1769}"/>
              </a:ext>
            </a:extLst>
          </p:cNvPr>
          <p:cNvSpPr>
            <a:spLocks noChangeAspect="1" noChangeArrowheads="1"/>
          </p:cNvSpPr>
          <p:nvPr/>
        </p:nvSpPr>
        <p:spPr bwMode="auto">
          <a:xfrm>
            <a:off x="6705600" y="40818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5" name="Picture 2" descr="Swarm Technologies - Sales Engineering Manager">
            <a:extLst>
              <a:ext uri="{FF2B5EF4-FFF2-40B4-BE49-F238E27FC236}">
                <a16:creationId xmlns:a16="http://schemas.microsoft.com/office/drawing/2014/main" id="{C2ED2DF4-84A8-4CDB-88C2-91946CF2DE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4731" y="5367675"/>
            <a:ext cx="1087831" cy="213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itish Telecom – Logos Download">
            <a:extLst>
              <a:ext uri="{FF2B5EF4-FFF2-40B4-BE49-F238E27FC236}">
                <a16:creationId xmlns:a16="http://schemas.microsoft.com/office/drawing/2014/main" id="{ADE4681F-669F-4987-836F-FF42AEF237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9333" y="5330422"/>
            <a:ext cx="779250" cy="36933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omepage - Astrocast - Taking IoT Further">
            <a:extLst>
              <a:ext uri="{FF2B5EF4-FFF2-40B4-BE49-F238E27FC236}">
                <a16:creationId xmlns:a16="http://schemas.microsoft.com/office/drawing/2014/main" id="{D6795EAA-2CA9-4ADB-A2A3-6C39C8A246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9949" y="5683630"/>
            <a:ext cx="983989" cy="266113"/>
          </a:xfrm>
          <a:prstGeom prst="rect">
            <a:avLst/>
          </a:prstGeom>
          <a:noFill/>
          <a:extLst>
            <a:ext uri="{909E8E84-426E-40DD-AFC4-6F175D3DCCD1}">
              <a14:hiddenFill xmlns:a14="http://schemas.microsoft.com/office/drawing/2010/main">
                <a:solidFill>
                  <a:srgbClr val="FFFFFF"/>
                </a:solidFill>
              </a14:hiddenFill>
            </a:ext>
          </a:extLst>
        </p:spPr>
      </p:pic>
      <p:pic>
        <p:nvPicPr>
          <p:cNvPr id="33" name="Grafik 32">
            <a:extLst>
              <a:ext uri="{FF2B5EF4-FFF2-40B4-BE49-F238E27FC236}">
                <a16:creationId xmlns:a16="http://schemas.microsoft.com/office/drawing/2014/main" id="{01E8850A-378E-4038-BD70-03180486FFC6}"/>
              </a:ext>
            </a:extLst>
          </p:cNvPr>
          <p:cNvPicPr>
            <a:picLocks noChangeAspect="1"/>
          </p:cNvPicPr>
          <p:nvPr/>
        </p:nvPicPr>
        <p:blipFill>
          <a:blip r:embed="rId8"/>
          <a:stretch>
            <a:fillRect/>
          </a:stretch>
        </p:blipFill>
        <p:spPr>
          <a:xfrm>
            <a:off x="4083388" y="2245527"/>
            <a:ext cx="3942388" cy="2501457"/>
          </a:xfrm>
          <a:prstGeom prst="rect">
            <a:avLst/>
          </a:prstGeom>
          <a:ln w="31750">
            <a:solidFill>
              <a:srgbClr val="C00000"/>
            </a:solidFill>
          </a:ln>
          <a:effectLst>
            <a:outerShdw blurRad="50800" dist="38100" dir="2700000" algn="tl" rotWithShape="0">
              <a:prstClr val="black">
                <a:alpha val="40000"/>
              </a:prstClr>
            </a:outerShdw>
          </a:effectLst>
        </p:spPr>
      </p:pic>
      <p:sp>
        <p:nvSpPr>
          <p:cNvPr id="22" name="Footer Placeholder 4">
            <a:extLst>
              <a:ext uri="{FF2B5EF4-FFF2-40B4-BE49-F238E27FC236}">
                <a16:creationId xmlns:a16="http://schemas.microsoft.com/office/drawing/2014/main" id="{90DBED41-82C1-4327-3CA1-ADED75721DCA}"/>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Tree>
    <p:extLst>
      <p:ext uri="{BB962C8B-B14F-4D97-AF65-F5344CB8AC3E}">
        <p14:creationId xmlns:p14="http://schemas.microsoft.com/office/powerpoint/2010/main" val="278039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2FC2ED7-2986-A146-1A0E-3721734BCC35}"/>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p:txBody>
          <a:bodyPr>
            <a:normAutofit/>
          </a:bodyPr>
          <a:lstStyle/>
          <a:p>
            <a:pPr>
              <a:spcAft>
                <a:spcPts val="600"/>
              </a:spcAft>
            </a:pPr>
            <a:fld id="{C94EC9CA-61DB-46B3-864B-2BEC33D265D8}" type="datetime1">
              <a:rPr lang="en-GB" smtClean="0"/>
              <a:t>01/10/2022</a:t>
            </a:fld>
            <a:endParaRPr lang="en-GB"/>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p:txBody>
          <a:bodyPr>
            <a:normAutofit/>
          </a:bodyPr>
          <a:lstStyle/>
          <a:p>
            <a:pPr>
              <a:spcAft>
                <a:spcPts val="600"/>
              </a:spcAft>
            </a:pPr>
            <a:fld id="{3CE8758D-568B-442E-9216-E264BB8A34FB}" type="slidenum">
              <a:rPr lang="en-GB" smtClean="0"/>
              <a:pPr>
                <a:spcAft>
                  <a:spcPts val="600"/>
                </a:spcAft>
              </a:pPr>
              <a:t>14</a:t>
            </a:fld>
            <a:endParaRPr lang="en-GB"/>
          </a:p>
        </p:txBody>
      </p:sp>
      <p:sp>
        <p:nvSpPr>
          <p:cNvPr id="2" name="Title 1">
            <a:extLst>
              <a:ext uri="{FF2B5EF4-FFF2-40B4-BE49-F238E27FC236}">
                <a16:creationId xmlns:a16="http://schemas.microsoft.com/office/drawing/2014/main" id="{58D121BE-481D-4927-BE7A-A439B4DBEB73}"/>
              </a:ext>
            </a:extLst>
          </p:cNvPr>
          <p:cNvSpPr>
            <a:spLocks noGrp="1"/>
          </p:cNvSpPr>
          <p:nvPr>
            <p:ph type="ctrTitle" idx="4294967295"/>
          </p:nvPr>
        </p:nvSpPr>
        <p:spPr>
          <a:xfrm>
            <a:off x="0" y="360000"/>
            <a:ext cx="11353800" cy="540000"/>
          </a:xfrm>
        </p:spPr>
        <p:txBody>
          <a:bodyPr>
            <a:normAutofit/>
          </a:bodyPr>
          <a:lstStyle/>
          <a:p>
            <a:pPr marL="0" marR="0" lvl="0" indent="898525" algn="ctr" defTabSz="914400" rtl="0" eaLnBrk="0" fontAlgn="base" latinLnBrk="0" hangingPunct="0">
              <a:spcBef>
                <a:spcPct val="0"/>
              </a:spcBef>
              <a:spcAft>
                <a:spcPct val="0"/>
              </a:spcAft>
              <a:buClrTx/>
              <a:buSzTx/>
              <a:buFontTx/>
              <a:buNone/>
              <a:tabLst>
                <a:tab pos="2865438" algn="ctr"/>
                <a:tab pos="5730875" algn="r"/>
              </a:tabLst>
            </a:pPr>
            <a:r>
              <a:rPr lang="en-US" altLang="ja-JP" sz="3200" dirty="0">
                <a:latin typeface="Helvetica" panose="020B0604020202020204" pitchFamily="34" charset="0"/>
                <a:ea typeface="Cambria" panose="02040503050406030204" pitchFamily="18" charset="0"/>
                <a:cs typeface="Arial" panose="020B0604020202020204" pitchFamily="34" charset="0"/>
              </a:rPr>
              <a:t>Who are we?</a:t>
            </a:r>
            <a:endParaRPr kumimoji="0" lang="en-US" altLang="ja-JP" sz="1600" b="0" i="0" u="none" strike="noStrike" cap="none" normalizeH="0" baseline="0" dirty="0">
              <a:ln>
                <a:noFill/>
              </a:ln>
              <a:effectLst/>
              <a:latin typeface="Helvetica" panose="020B0604020202020204" pitchFamily="34" charset="0"/>
            </a:endParaRPr>
          </a:p>
        </p:txBody>
      </p:sp>
      <p:sp>
        <p:nvSpPr>
          <p:cNvPr id="7" name="Rectangle 2">
            <a:extLst>
              <a:ext uri="{FF2B5EF4-FFF2-40B4-BE49-F238E27FC236}">
                <a16:creationId xmlns:a16="http://schemas.microsoft.com/office/drawing/2014/main" id="{D2EC808F-CFBD-4FB3-9226-582D3E2B40E4}"/>
              </a:ext>
            </a:extLst>
          </p:cNvPr>
          <p:cNvSpPr>
            <a:spLocks noChangeArrowheads="1"/>
          </p:cNvSpPr>
          <p:nvPr/>
        </p:nvSpPr>
        <p:spPr bwMode="auto">
          <a:xfrm>
            <a:off x="1661160" y="784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Grafik 16">
            <a:extLst>
              <a:ext uri="{FF2B5EF4-FFF2-40B4-BE49-F238E27FC236}">
                <a16:creationId xmlns:a16="http://schemas.microsoft.com/office/drawing/2014/main" id="{9816820C-F612-4E6B-B0EF-86D625E71D64}"/>
              </a:ext>
            </a:extLst>
          </p:cNvPr>
          <p:cNvPicPr>
            <a:picLocks noChangeAspect="1"/>
          </p:cNvPicPr>
          <p:nvPr/>
        </p:nvPicPr>
        <p:blipFill rotWithShape="1">
          <a:blip r:embed="rId2"/>
          <a:srcRect b="971"/>
          <a:stretch/>
        </p:blipFill>
        <p:spPr>
          <a:xfrm>
            <a:off x="2908294" y="1456790"/>
            <a:ext cx="6375412" cy="4407911"/>
          </a:xfrm>
          <a:prstGeom prst="rect">
            <a:avLst/>
          </a:prstGeom>
          <a:noFill/>
          <a:ln cap="flat">
            <a:solidFill>
              <a:schemeClr val="accent1">
                <a:shade val="50000"/>
              </a:schemeClr>
            </a:solidFill>
          </a:ln>
          <a:effectLst>
            <a:outerShdw dist="38096" dir="2700000" algn="tl">
              <a:srgbClr val="000000">
                <a:alpha val="40000"/>
              </a:srgbClr>
            </a:outerShdw>
          </a:effectLst>
        </p:spPr>
      </p:pic>
      <p:sp>
        <p:nvSpPr>
          <p:cNvPr id="9" name="Footer Placeholder 4">
            <a:extLst>
              <a:ext uri="{FF2B5EF4-FFF2-40B4-BE49-F238E27FC236}">
                <a16:creationId xmlns:a16="http://schemas.microsoft.com/office/drawing/2014/main" id="{EED4CFF1-A532-40D4-AA9D-ADBA683F6452}"/>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Tree>
    <p:extLst>
      <p:ext uri="{BB962C8B-B14F-4D97-AF65-F5344CB8AC3E}">
        <p14:creationId xmlns:p14="http://schemas.microsoft.com/office/powerpoint/2010/main" val="224196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0D4A52D0-0F8B-4AC9-B42C-8A75E6CC57C9}"/>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75DAFB70-28DC-458F-8398-F6786B31988F}"/>
              </a:ext>
            </a:extLst>
          </p:cNvPr>
          <p:cNvGrpSpPr/>
          <p:nvPr/>
        </p:nvGrpSpPr>
        <p:grpSpPr>
          <a:xfrm>
            <a:off x="935122" y="1540348"/>
            <a:ext cx="2970128" cy="4302801"/>
            <a:chOff x="5662571" y="3295744"/>
            <a:chExt cx="1762072" cy="2552700"/>
          </a:xfrm>
        </p:grpSpPr>
        <p:pic>
          <p:nvPicPr>
            <p:cNvPr id="11" name="Grafik 10">
              <a:extLst>
                <a:ext uri="{FF2B5EF4-FFF2-40B4-BE49-F238E27FC236}">
                  <a16:creationId xmlns:a16="http://schemas.microsoft.com/office/drawing/2014/main" id="{A2D6B085-2F15-46E6-B241-A416932B5054}"/>
                </a:ext>
              </a:extLst>
            </p:cNvPr>
            <p:cNvPicPr>
              <a:picLocks noChangeAspect="1"/>
            </p:cNvPicPr>
            <p:nvPr/>
          </p:nvPicPr>
          <p:blipFill rotWithShape="1">
            <a:blip r:embed="rId2"/>
            <a:srcRect l="1325" r="1130"/>
            <a:stretch/>
          </p:blipFill>
          <p:spPr>
            <a:xfrm>
              <a:off x="5662571" y="3295744"/>
              <a:ext cx="1762072" cy="2552700"/>
            </a:xfrm>
            <a:prstGeom prst="rect">
              <a:avLst/>
            </a:prstGeom>
            <a:effectLst>
              <a:outerShdw blurRad="50800" dist="38100" dir="2700000" algn="tl" rotWithShape="0">
                <a:prstClr val="black">
                  <a:alpha val="40000"/>
                </a:prstClr>
              </a:outerShdw>
            </a:effectLst>
          </p:spPr>
        </p:pic>
        <p:pic>
          <p:nvPicPr>
            <p:cNvPr id="5122" name="Picture 2">
              <a:extLst>
                <a:ext uri="{FF2B5EF4-FFF2-40B4-BE49-F238E27FC236}">
                  <a16:creationId xmlns:a16="http://schemas.microsoft.com/office/drawing/2014/main" id="{83BBBA17-0D04-499F-A7D6-8BFD61FED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260" y="3441168"/>
              <a:ext cx="1295399" cy="39671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p:txBody>
          <a:bodyPr>
            <a:normAutofit/>
          </a:bodyPr>
          <a:lstStyle/>
          <a:p>
            <a:pPr>
              <a:spcAft>
                <a:spcPts val="600"/>
              </a:spcAft>
            </a:pPr>
            <a:fld id="{B94041AE-03FF-4DCB-BC64-27240C9BD925}" type="datetime1">
              <a:rPr lang="en-GB" smtClean="0"/>
              <a:t>01/10/2022</a:t>
            </a:fld>
            <a:endParaRPr lang="en-GB"/>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p:txBody>
          <a:bodyPr>
            <a:normAutofit/>
          </a:bodyPr>
          <a:lstStyle/>
          <a:p>
            <a:pPr>
              <a:spcAft>
                <a:spcPts val="600"/>
              </a:spcAft>
            </a:pPr>
            <a:fld id="{3CE8758D-568B-442E-9216-E264BB8A34FB}" type="slidenum">
              <a:rPr lang="en-GB" smtClean="0"/>
              <a:pPr>
                <a:spcAft>
                  <a:spcPts val="600"/>
                </a:spcAft>
              </a:pPr>
              <a:t>2</a:t>
            </a:fld>
            <a:endParaRPr lang="en-GB" dirty="0"/>
          </a:p>
        </p:txBody>
      </p:sp>
      <p:sp>
        <p:nvSpPr>
          <p:cNvPr id="7" name="Rectangle 2">
            <a:extLst>
              <a:ext uri="{FF2B5EF4-FFF2-40B4-BE49-F238E27FC236}">
                <a16:creationId xmlns:a16="http://schemas.microsoft.com/office/drawing/2014/main" id="{D2EC808F-CFBD-4FB3-9226-582D3E2B40E4}"/>
              </a:ext>
            </a:extLst>
          </p:cNvPr>
          <p:cNvSpPr>
            <a:spLocks noChangeArrowheads="1"/>
          </p:cNvSpPr>
          <p:nvPr/>
        </p:nvSpPr>
        <p:spPr bwMode="auto">
          <a:xfrm>
            <a:off x="838200" y="8405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a16="http://schemas.microsoft.com/office/drawing/2014/main" id="{05D5835D-6A5D-4AF1-835C-F7373E5ACFBA}"/>
              </a:ext>
            </a:extLst>
          </p:cNvPr>
          <p:cNvSpPr txBox="1"/>
          <p:nvPr/>
        </p:nvSpPr>
        <p:spPr>
          <a:xfrm>
            <a:off x="3849768" y="4208230"/>
            <a:ext cx="4492465" cy="1384995"/>
          </a:xfrm>
          <a:prstGeom prst="rect">
            <a:avLst/>
          </a:prstGeom>
          <a:noFill/>
        </p:spPr>
        <p:txBody>
          <a:bodyPr wrap="square" rtlCol="0">
            <a:spAutoFit/>
          </a:bodyPr>
          <a:lstStyle/>
          <a:p>
            <a:pPr algn="ctr"/>
            <a:r>
              <a:rPr lang="en-GB" sz="1400" b="1" dirty="0">
                <a:solidFill>
                  <a:schemeClr val="accent1">
                    <a:lumMod val="75000"/>
                  </a:schemeClr>
                </a:solidFill>
                <a:latin typeface="Helvetica" panose="020B0604020202020204" pitchFamily="34" charset="0"/>
              </a:rPr>
              <a:t>Initial poster </a:t>
            </a:r>
          </a:p>
          <a:p>
            <a:pPr algn="ctr"/>
            <a:r>
              <a:rPr lang="en-GB" sz="1400" dirty="0">
                <a:solidFill>
                  <a:schemeClr val="accent1">
                    <a:lumMod val="75000"/>
                  </a:schemeClr>
                </a:solidFill>
                <a:latin typeface="Helvetica" panose="020B0604020202020204" pitchFamily="34" charset="0"/>
              </a:rPr>
              <a:t>presented by </a:t>
            </a:r>
          </a:p>
          <a:p>
            <a:pPr algn="ctr"/>
            <a:r>
              <a:rPr lang="en-GB" sz="1400" dirty="0">
                <a:solidFill>
                  <a:schemeClr val="accent1">
                    <a:lumMod val="75000"/>
                  </a:schemeClr>
                </a:solidFill>
                <a:latin typeface="Helvetica" panose="020B0604020202020204" pitchFamily="34" charset="0"/>
              </a:rPr>
              <a:t>Coll MacDougall-Hunter </a:t>
            </a:r>
          </a:p>
          <a:p>
            <a:pPr algn="ctr"/>
            <a:r>
              <a:rPr lang="en-GB" sz="1400" dirty="0">
                <a:solidFill>
                  <a:schemeClr val="accent1">
                    <a:lumMod val="75000"/>
                  </a:schemeClr>
                </a:solidFill>
                <a:latin typeface="Helvetica" panose="020B0604020202020204" pitchFamily="34" charset="0"/>
              </a:rPr>
              <a:t>at </a:t>
            </a:r>
          </a:p>
          <a:p>
            <a:pPr algn="ctr"/>
            <a:r>
              <a:rPr lang="en-GB" sz="1400" dirty="0">
                <a:solidFill>
                  <a:schemeClr val="accent1">
                    <a:lumMod val="75000"/>
                  </a:schemeClr>
                </a:solidFill>
                <a:latin typeface="Helvetica" panose="020B0604020202020204" pitchFamily="34" charset="0"/>
              </a:rPr>
              <a:t>WHO 15</a:t>
            </a:r>
            <a:r>
              <a:rPr lang="en-GB" sz="1400" baseline="30000" dirty="0">
                <a:solidFill>
                  <a:schemeClr val="accent1">
                    <a:lumMod val="75000"/>
                  </a:schemeClr>
                </a:solidFill>
                <a:latin typeface="Helvetica" panose="020B0604020202020204" pitchFamily="34" charset="0"/>
              </a:rPr>
              <a:t>th</a:t>
            </a:r>
            <a:r>
              <a:rPr lang="en-GB" sz="1400" dirty="0">
                <a:solidFill>
                  <a:schemeClr val="accent1">
                    <a:lumMod val="75000"/>
                  </a:schemeClr>
                </a:solidFill>
                <a:latin typeface="Helvetica" panose="020B0604020202020204" pitchFamily="34" charset="0"/>
              </a:rPr>
              <a:t> TechNet Conference, </a:t>
            </a:r>
          </a:p>
          <a:p>
            <a:pPr algn="ctr"/>
            <a:r>
              <a:rPr lang="en-GB" sz="1400" dirty="0">
                <a:solidFill>
                  <a:schemeClr val="accent1">
                    <a:lumMod val="75000"/>
                  </a:schemeClr>
                </a:solidFill>
                <a:latin typeface="Helvetica" panose="020B0604020202020204" pitchFamily="34" charset="0"/>
              </a:rPr>
              <a:t>Cascais, October 2017</a:t>
            </a:r>
          </a:p>
        </p:txBody>
      </p:sp>
      <p:pic>
        <p:nvPicPr>
          <p:cNvPr id="13" name="Picture 12">
            <a:extLst>
              <a:ext uri="{FF2B5EF4-FFF2-40B4-BE49-F238E27FC236}">
                <a16:creationId xmlns:a16="http://schemas.microsoft.com/office/drawing/2014/main" id="{02F1800B-6A95-471F-A50D-375E56E3CB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606"/>
          <a:stretch/>
        </p:blipFill>
        <p:spPr bwMode="auto">
          <a:xfrm>
            <a:off x="8286750" y="1569338"/>
            <a:ext cx="2970128" cy="4279106"/>
          </a:xfrm>
          <a:prstGeom prst="rect">
            <a:avLst/>
          </a:prstGeom>
          <a:noFill/>
          <a:ln>
            <a:solidFill>
              <a:prstClr val="black"/>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5" name="Rectangle 2">
            <a:extLst>
              <a:ext uri="{FF2B5EF4-FFF2-40B4-BE49-F238E27FC236}">
                <a16:creationId xmlns:a16="http://schemas.microsoft.com/office/drawing/2014/main" id="{BF88340D-C6AD-42C4-BBE8-9CB37C2B9D51}"/>
              </a:ext>
            </a:extLst>
          </p:cNvPr>
          <p:cNvSpPr>
            <a:spLocks noChangeArrowheads="1"/>
          </p:cNvSpPr>
          <p:nvPr/>
        </p:nvSpPr>
        <p:spPr bwMode="auto">
          <a:xfrm>
            <a:off x="0" y="360000"/>
            <a:ext cx="12192000" cy="5400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L="0" marR="0" lvl="0" indent="0" algn="ctr" fontAlgn="base">
              <a:lnSpc>
                <a:spcPct val="90000"/>
              </a:lnSpc>
              <a:spcBef>
                <a:spcPct val="0"/>
              </a:spcBef>
              <a:spcAft>
                <a:spcPts val="600"/>
              </a:spcAft>
              <a:buClrTx/>
              <a:buSzTx/>
              <a:tabLst/>
            </a:pPr>
            <a:endParaRPr kumimoji="0" lang="en-US" altLang="en-US" sz="3200" b="1" i="0" u="none" strike="noStrike" kern="1200" cap="none" normalizeH="0" baseline="0" dirty="0">
              <a:ln>
                <a:noFill/>
              </a:ln>
              <a:effectLst/>
              <a:latin typeface="Helvetica" panose="020B0604020202020204" pitchFamily="34" charset="0"/>
              <a:ea typeface="+mj-ea"/>
              <a:cs typeface="+mj-cs"/>
            </a:endParaRPr>
          </a:p>
          <a:p>
            <a:pPr marL="0" marR="0" lvl="0" indent="0" algn="ctr" fontAlgn="base">
              <a:lnSpc>
                <a:spcPct val="90000"/>
              </a:lnSpc>
              <a:spcBef>
                <a:spcPct val="0"/>
              </a:spcBef>
              <a:spcAft>
                <a:spcPts val="600"/>
              </a:spcAft>
              <a:buClrTx/>
              <a:buSzTx/>
              <a:tabLst/>
            </a:pPr>
            <a:r>
              <a:rPr kumimoji="0" lang="en-US" altLang="en-US" sz="3200" i="0" u="none" strike="noStrike" kern="1200" cap="none" normalizeH="0" baseline="0" dirty="0">
                <a:ln>
                  <a:noFill/>
                </a:ln>
                <a:effectLst/>
                <a:latin typeface="Helvetica" panose="020B0604020202020204" pitchFamily="34" charset="0"/>
                <a:ea typeface="+mj-ea"/>
                <a:cs typeface="+mj-cs"/>
              </a:rPr>
              <a:t>Initial idea - WHO 15</a:t>
            </a:r>
            <a:r>
              <a:rPr kumimoji="0" lang="en-US" altLang="en-US" sz="3200" i="0" u="none" strike="noStrike" kern="1200" cap="none" normalizeH="0" baseline="30000" dirty="0">
                <a:ln>
                  <a:noFill/>
                </a:ln>
                <a:effectLst/>
                <a:latin typeface="Helvetica" panose="020B0604020202020204" pitchFamily="34" charset="0"/>
                <a:ea typeface="+mj-ea"/>
                <a:cs typeface="+mj-cs"/>
              </a:rPr>
              <a:t>th</a:t>
            </a:r>
            <a:r>
              <a:rPr kumimoji="0" lang="en-US" altLang="en-US" sz="3200" i="0" u="none" strike="noStrike" kern="1200" cap="none" normalizeH="0" baseline="0" dirty="0">
                <a:ln>
                  <a:noFill/>
                </a:ln>
                <a:effectLst/>
                <a:latin typeface="Helvetica" panose="020B0604020202020204" pitchFamily="34" charset="0"/>
                <a:ea typeface="+mj-ea"/>
                <a:cs typeface="+mj-cs"/>
              </a:rPr>
              <a:t> TechNet Conference 2017</a:t>
            </a:r>
          </a:p>
          <a:p>
            <a:pPr marL="0" marR="0" lvl="0" indent="0" algn="ctr" fontAlgn="base">
              <a:lnSpc>
                <a:spcPct val="90000"/>
              </a:lnSpc>
              <a:spcBef>
                <a:spcPct val="0"/>
              </a:spcBef>
              <a:spcAft>
                <a:spcPts val="600"/>
              </a:spcAft>
              <a:buClrTx/>
              <a:buSzTx/>
              <a:tabLst/>
            </a:pPr>
            <a:endParaRPr kumimoji="0" lang="en-US" altLang="en-US" sz="3200" b="0" i="0" u="none" strike="noStrike" kern="1200" cap="none" normalizeH="0" baseline="0" dirty="0">
              <a:ln>
                <a:noFill/>
              </a:ln>
              <a:effectLst/>
              <a:latin typeface="Helvetica" panose="020B0604020202020204" pitchFamily="34" charset="0"/>
              <a:ea typeface="+mj-ea"/>
              <a:cs typeface="+mj-cs"/>
            </a:endParaRPr>
          </a:p>
        </p:txBody>
      </p:sp>
      <p:pic>
        <p:nvPicPr>
          <p:cNvPr id="9" name="Grafik 8">
            <a:extLst>
              <a:ext uri="{FF2B5EF4-FFF2-40B4-BE49-F238E27FC236}">
                <a16:creationId xmlns:a16="http://schemas.microsoft.com/office/drawing/2014/main" id="{D3D2EB3A-A1B0-44F6-8676-D6EBA6689B67}"/>
              </a:ext>
            </a:extLst>
          </p:cNvPr>
          <p:cNvPicPr>
            <a:picLocks noChangeAspect="1"/>
          </p:cNvPicPr>
          <p:nvPr/>
        </p:nvPicPr>
        <p:blipFill>
          <a:blip r:embed="rId5"/>
          <a:stretch>
            <a:fillRect/>
          </a:stretch>
        </p:blipFill>
        <p:spPr>
          <a:xfrm>
            <a:off x="5286629" y="1842237"/>
            <a:ext cx="1620663" cy="2167512"/>
          </a:xfrm>
          <a:prstGeom prst="rect">
            <a:avLst/>
          </a:prstGeom>
        </p:spPr>
      </p:pic>
      <p:sp>
        <p:nvSpPr>
          <p:cNvPr id="2" name="Footer Placeholder 4">
            <a:extLst>
              <a:ext uri="{FF2B5EF4-FFF2-40B4-BE49-F238E27FC236}">
                <a16:creationId xmlns:a16="http://schemas.microsoft.com/office/drawing/2014/main" id="{B18D2207-1262-5EA2-D599-F7FBBB83380E}"/>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dirty="0">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Tree>
    <p:extLst>
      <p:ext uri="{BB962C8B-B14F-4D97-AF65-F5344CB8AC3E}">
        <p14:creationId xmlns:p14="http://schemas.microsoft.com/office/powerpoint/2010/main" val="44424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47EC109-2234-42FB-27CF-70DF7E692965}"/>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p:txBody>
          <a:bodyPr>
            <a:normAutofit/>
          </a:bodyPr>
          <a:lstStyle/>
          <a:p>
            <a:pPr>
              <a:spcAft>
                <a:spcPts val="600"/>
              </a:spcAft>
            </a:pPr>
            <a:fld id="{F09EEA45-530F-48F1-B3E8-DD7CD37FDA97}" type="datetime1">
              <a:rPr lang="en-GB" smtClean="0"/>
              <a:t>01/10/2022</a:t>
            </a:fld>
            <a:endParaRPr lang="en-GB"/>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p:txBody>
          <a:bodyPr>
            <a:normAutofit/>
          </a:bodyPr>
          <a:lstStyle/>
          <a:p>
            <a:pPr>
              <a:spcAft>
                <a:spcPts val="600"/>
              </a:spcAft>
            </a:pPr>
            <a:fld id="{3CE8758D-568B-442E-9216-E264BB8A34FB}" type="slidenum">
              <a:rPr lang="en-GB" smtClean="0"/>
              <a:pPr>
                <a:spcAft>
                  <a:spcPts val="600"/>
                </a:spcAft>
              </a:pPr>
              <a:t>3</a:t>
            </a:fld>
            <a:endParaRPr lang="en-GB"/>
          </a:p>
        </p:txBody>
      </p:sp>
      <p:sp>
        <p:nvSpPr>
          <p:cNvPr id="3" name="Subtitle 2">
            <a:extLst>
              <a:ext uri="{FF2B5EF4-FFF2-40B4-BE49-F238E27FC236}">
                <a16:creationId xmlns:a16="http://schemas.microsoft.com/office/drawing/2014/main" id="{CC4DB9AD-EC09-4ED5-95F5-6D38543771F6}"/>
              </a:ext>
            </a:extLst>
          </p:cNvPr>
          <p:cNvSpPr>
            <a:spLocks noGrp="1"/>
          </p:cNvSpPr>
          <p:nvPr>
            <p:ph type="subTitle" idx="4294967295"/>
          </p:nvPr>
        </p:nvSpPr>
        <p:spPr>
          <a:xfrm>
            <a:off x="552000" y="1290810"/>
            <a:ext cx="11088000" cy="4944886"/>
          </a:xfrm>
        </p:spPr>
        <p:txBody>
          <a:bodyPr>
            <a:noAutofit/>
          </a:bodyPr>
          <a:lstStyle/>
          <a:p>
            <a:pPr marL="0" indent="-457200">
              <a:lnSpc>
                <a:spcPct val="110000"/>
              </a:lnSpc>
              <a:spcBef>
                <a:spcPts val="0"/>
              </a:spcBef>
              <a:buNone/>
            </a:pPr>
            <a:r>
              <a:rPr lang="en-GB" sz="2000" b="1" dirty="0">
                <a:latin typeface="Helvetica" panose="020B0604020202020204" pitchFamily="34" charset="0"/>
              </a:rPr>
              <a:t>		</a:t>
            </a:r>
            <a:r>
              <a:rPr lang="en-GB" sz="1800" b="1" dirty="0">
                <a:latin typeface="Helvetica" panose="020B0604020202020204" pitchFamily="34" charset="0"/>
              </a:rPr>
              <a:t>Become the extended workbench for global healthcare organisations, </a:t>
            </a:r>
          </a:p>
          <a:p>
            <a:pPr marL="0" indent="-457200">
              <a:lnSpc>
                <a:spcPct val="110000"/>
              </a:lnSpc>
              <a:spcBef>
                <a:spcPts val="0"/>
              </a:spcBef>
              <a:buNone/>
            </a:pPr>
            <a:r>
              <a:rPr lang="en-GB" sz="1800" b="1" dirty="0">
                <a:latin typeface="Helvetica" panose="020B0604020202020204" pitchFamily="34" charset="0"/>
              </a:rPr>
              <a:t>		helping them to gain transparency, improve efficiency and drive innovation, 		independent from any manufacturer, especially on the ‘last mile’, in LMICs.</a:t>
            </a:r>
          </a:p>
          <a:p>
            <a:pPr marL="108000" lvl="1" indent="0">
              <a:lnSpc>
                <a:spcPct val="110000"/>
              </a:lnSpc>
              <a:spcBef>
                <a:spcPts val="0"/>
              </a:spcBef>
              <a:buNone/>
            </a:pPr>
            <a:endParaRPr lang="en-GB" sz="1600" b="1" dirty="0">
              <a:latin typeface="Helvetica" panose="020B0604020202020204" pitchFamily="34" charset="0"/>
              <a:cs typeface="Helvetica" panose="020B0604020202020204" pitchFamily="34" charset="0"/>
            </a:endParaRPr>
          </a:p>
          <a:p>
            <a:pPr marL="108000" lvl="1" indent="0">
              <a:lnSpc>
                <a:spcPct val="100000"/>
              </a:lnSpc>
              <a:spcBef>
                <a:spcPts val="0"/>
              </a:spcBef>
              <a:spcAft>
                <a:spcPts val="600"/>
              </a:spcAft>
              <a:buNone/>
            </a:pPr>
            <a:r>
              <a:rPr lang="en-GB" sz="1600" b="1" dirty="0">
                <a:latin typeface="Helvetica" panose="020B0604020202020204" pitchFamily="34" charset="0"/>
                <a:cs typeface="Helvetica" panose="020B0604020202020204" pitchFamily="34" charset="0"/>
              </a:rPr>
              <a:t>Because, </a:t>
            </a:r>
            <a:r>
              <a:rPr lang="en-GB" sz="1600" dirty="0">
                <a:latin typeface="Helvetica" panose="020B0604020202020204" pitchFamily="34" charset="0"/>
                <a:cs typeface="Helvetica" panose="020B0604020202020204" pitchFamily="34" charset="0"/>
              </a:rPr>
              <a:t>despite quite </a:t>
            </a:r>
            <a:r>
              <a:rPr lang="en-GB" sz="1600" dirty="0">
                <a:effectLst/>
                <a:latin typeface="Helvetica" panose="020B0604020202020204" pitchFamily="34" charset="0"/>
                <a:ea typeface="Calibri" panose="020F0502020204030204" pitchFamily="34" charset="0"/>
                <a:cs typeface="Helvetica" panose="020B0604020202020204" pitchFamily="34" charset="0"/>
              </a:rPr>
              <a:t>remarkable progress in cold chain logistics over the past years, especially during the </a:t>
            </a:r>
            <a:r>
              <a:rPr lang="en-GB" sz="1600" dirty="0">
                <a:latin typeface="Helvetica" panose="020B0604020202020204" pitchFamily="34" charset="0"/>
                <a:ea typeface="Calibri" panose="020F0502020204030204" pitchFamily="34" charset="0"/>
                <a:cs typeface="Helvetica" panose="020B0604020202020204" pitchFamily="34" charset="0"/>
              </a:rPr>
              <a:t>current </a:t>
            </a:r>
            <a:r>
              <a:rPr lang="en-GB" sz="1600" dirty="0">
                <a:effectLst/>
                <a:latin typeface="Helvetica" panose="020B0604020202020204" pitchFamily="34" charset="0"/>
                <a:ea typeface="Calibri" panose="020F0502020204030204" pitchFamily="34" charset="0"/>
                <a:cs typeface="Helvetica" panose="020B0604020202020204" pitchFamily="34" charset="0"/>
              </a:rPr>
              <a:t>Covid crisis – it very frequently stops at the final distribution centre before embarking on the </a:t>
            </a:r>
            <a:r>
              <a:rPr lang="en-GB" sz="1600" b="1" dirty="0">
                <a:effectLst/>
                <a:latin typeface="Helvetica" panose="020B0604020202020204" pitchFamily="34" charset="0"/>
                <a:ea typeface="Calibri" panose="020F0502020204030204" pitchFamily="34" charset="0"/>
                <a:cs typeface="Helvetica" panose="020B0604020202020204" pitchFamily="34" charset="0"/>
              </a:rPr>
              <a:t>‘last mile</a:t>
            </a:r>
            <a:r>
              <a:rPr lang="en-GB" sz="1600" dirty="0">
                <a:effectLst/>
                <a:latin typeface="Helvetica" panose="020B0604020202020204" pitchFamily="34" charset="0"/>
                <a:ea typeface="Calibri" panose="020F0502020204030204" pitchFamily="34" charset="0"/>
                <a:cs typeface="Helvetica" panose="020B0604020202020204" pitchFamily="34" charset="0"/>
              </a:rPr>
              <a:t>’ where modern couriers cease operating and other more rudimentary means take over (human, donkey, bicycle, drone, SUV ), and in very difficult conditions: </a:t>
            </a:r>
            <a:r>
              <a:rPr lang="en-US" sz="1600" dirty="0">
                <a:effectLst/>
                <a:latin typeface="Helvetica" panose="020B0604020202020204" pitchFamily="34" charset="0"/>
                <a:ea typeface="Calibri" panose="020F0502020204030204" pitchFamily="34" charset="0"/>
                <a:cs typeface="Helvetica" panose="020B0604020202020204" pitchFamily="34" charset="0"/>
              </a:rPr>
              <a:t> </a:t>
            </a:r>
            <a:endParaRPr lang="en-GB" sz="16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gn="just">
              <a:lnSpc>
                <a:spcPct val="100000"/>
              </a:lnSpc>
              <a:spcBef>
                <a:spcPts val="0"/>
              </a:spcBef>
              <a:spcAft>
                <a:spcPts val="600"/>
              </a:spcAft>
              <a:buFont typeface="+mj-lt"/>
              <a:buAutoNum type="arabicPeriod"/>
            </a:pPr>
            <a:r>
              <a:rPr lang="en-US" sz="16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 </a:t>
            </a:r>
            <a:r>
              <a:rPr lang="en-US" sz="1600" dirty="0">
                <a:effectLst/>
                <a:latin typeface="Helvetica" panose="020B0604020202020204" pitchFamily="34" charset="0"/>
                <a:ea typeface="Calibri" panose="020F0502020204030204" pitchFamily="34" charset="0"/>
                <a:cs typeface="Helvetica" panose="020B0604020202020204" pitchFamily="34" charset="0"/>
              </a:rPr>
              <a:t>DHL/McKinsey report </a:t>
            </a:r>
            <a:r>
              <a:rPr lang="en-US" sz="1600" dirty="0">
                <a:solidFill>
                  <a:srgbClr val="0000FF"/>
                </a:solidFill>
                <a:effectLst/>
                <a:latin typeface="Helvetica" panose="020B0604020202020204" pitchFamily="34" charset="0"/>
                <a:ea typeface="Calibri" panose="020F0502020204030204" pitchFamily="34" charset="0"/>
                <a:cs typeface="Helvetica" panose="020B0604020202020204" pitchFamily="34" charset="0"/>
              </a:rPr>
              <a:t>(Revisiting Resilience, May 2021)</a:t>
            </a:r>
            <a:r>
              <a:rPr lang="en-US" sz="1600" dirty="0">
                <a:effectLst/>
                <a:latin typeface="Helvetica" panose="020B0604020202020204" pitchFamily="34" charset="0"/>
                <a:ea typeface="Calibri" panose="020F0502020204030204" pitchFamily="34" charset="0"/>
                <a:cs typeface="Helvetica" panose="020B0604020202020204" pitchFamily="34" charset="0"/>
              </a:rPr>
              <a:t>: “</a:t>
            </a:r>
            <a:r>
              <a:rPr lang="en-US" sz="1600" i="1"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large parts of Africa, South America and Asia might not even see vaccines (especially COVID) being readily supplied due to the unavailability of cold-chain logistics, mainly on the last transport leg</a:t>
            </a:r>
            <a:r>
              <a:rPr lang="en-US" sz="16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t>
            </a:r>
            <a:endParaRPr lang="en-GB" sz="1600" dirty="0">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algn="just">
              <a:lnSpc>
                <a:spcPct val="100000"/>
              </a:lnSpc>
              <a:spcBef>
                <a:spcPts val="0"/>
              </a:spcBef>
              <a:spcAft>
                <a:spcPts val="300"/>
              </a:spcAft>
              <a:buFont typeface="+mj-lt"/>
              <a:buAutoNum type="arabicPeriod"/>
            </a:pPr>
            <a:r>
              <a:rPr lang="en-US" sz="16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Abstract from “Cold Chain Logistics Market for Vaccines: Industry Trends &amp; Global Forecasts”: </a:t>
            </a:r>
            <a:r>
              <a:rPr lang="en-US" sz="1600" dirty="0" err="1">
                <a:solidFill>
                  <a:srgbClr val="0000FF"/>
                </a:solidFill>
                <a:effectLst/>
                <a:latin typeface="Helvetica" panose="020B0604020202020204" pitchFamily="34" charset="0"/>
                <a:ea typeface="Calibri" panose="020F0502020204030204" pitchFamily="34" charset="0"/>
                <a:cs typeface="Helvetica" panose="020B0604020202020204" pitchFamily="34" charset="0"/>
              </a:rPr>
              <a:t>ReportLinker</a:t>
            </a:r>
            <a:r>
              <a:rPr lang="en-US" sz="1600" dirty="0">
                <a:solidFill>
                  <a:srgbClr val="0000FF"/>
                </a:solidFill>
                <a:effectLst/>
                <a:latin typeface="Helvetica" panose="020B0604020202020204" pitchFamily="34" charset="0"/>
                <a:ea typeface="Calibri" panose="020F0502020204030204" pitchFamily="34" charset="0"/>
                <a:cs typeface="Helvetica" panose="020B0604020202020204" pitchFamily="34" charset="0"/>
              </a:rPr>
              <a:t>, (February 2021): </a:t>
            </a:r>
            <a:r>
              <a:rPr lang="en-US" sz="1600" i="1" dirty="0">
                <a:effectLst/>
                <a:latin typeface="Helvetica" panose="020B0604020202020204" pitchFamily="34" charset="0"/>
                <a:ea typeface="Calibri" panose="020F0502020204030204" pitchFamily="34" charset="0"/>
                <a:cs typeface="Helvetica" panose="020B0604020202020204" pitchFamily="34" charset="0"/>
              </a:rPr>
              <a:t>“25% of vaccines are damaged due to cold chain malfunction; (….) in some countries, around 80% of the drugs are estimated to lose their potency due to inadequate temperature control during their cold chain transportation. Moreover, connected cold chain solutions have been observed to offer variety of advantages over conventional methodologies, such as automation of most of the steps and elimination of human handling errors that are associated with human intervention”. </a:t>
            </a:r>
            <a:endParaRPr lang="en-GB" sz="1600" dirty="0">
              <a:effectLst/>
              <a:latin typeface="Helvetica" panose="020B0604020202020204" pitchFamily="34" charset="0"/>
              <a:ea typeface="Calibri" panose="020F0502020204030204" pitchFamily="34" charset="0"/>
              <a:cs typeface="Helvetica" panose="020B0604020202020204" pitchFamily="34" charset="0"/>
            </a:endParaRPr>
          </a:p>
          <a:p>
            <a:pPr marL="800100" indent="-342900">
              <a:lnSpc>
                <a:spcPct val="110000"/>
              </a:lnSpc>
              <a:spcBef>
                <a:spcPts val="0"/>
              </a:spcBef>
            </a:pPr>
            <a:endParaRPr lang="en-GB" sz="2400" dirty="0">
              <a:latin typeface="Helvetica" panose="020B0604020202020204" pitchFamily="34" charset="0"/>
            </a:endParaRPr>
          </a:p>
        </p:txBody>
      </p:sp>
      <p:sp>
        <p:nvSpPr>
          <p:cNvPr id="11" name="Title 1">
            <a:extLst>
              <a:ext uri="{FF2B5EF4-FFF2-40B4-BE49-F238E27FC236}">
                <a16:creationId xmlns:a16="http://schemas.microsoft.com/office/drawing/2014/main" id="{030A4BCE-561D-470E-838E-EDECE2D5039D}"/>
              </a:ext>
            </a:extLst>
          </p:cNvPr>
          <p:cNvSpPr txBox="1">
            <a:spLocks/>
          </p:cNvSpPr>
          <p:nvPr/>
        </p:nvSpPr>
        <p:spPr>
          <a:xfrm>
            <a:off x="0" y="360000"/>
            <a:ext cx="11275407" cy="5942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898525" algn="ctr" eaLnBrk="0" fontAlgn="base" hangingPunct="0">
              <a:spcAft>
                <a:spcPct val="0"/>
              </a:spcAft>
              <a:tabLst>
                <a:tab pos="2865438" algn="ctr"/>
                <a:tab pos="5730875" algn="r"/>
              </a:tabLst>
            </a:pPr>
            <a:r>
              <a:rPr lang="en-US" altLang="ja-JP" sz="3200" dirty="0">
                <a:latin typeface="Helvetica" panose="020B0604020202020204" pitchFamily="34" charset="0"/>
                <a:ea typeface="Cambria" panose="02040503050406030204" pitchFamily="18" charset="0"/>
                <a:cs typeface="Arial" panose="020B0604020202020204" pitchFamily="34" charset="0"/>
              </a:rPr>
              <a:t>STS from Vision to Mission  </a:t>
            </a:r>
            <a:r>
              <a:rPr lang="en-US" altLang="ja-JP" sz="1400" dirty="0">
                <a:latin typeface="Helvetica" panose="020B0604020202020204" pitchFamily="34" charset="0"/>
                <a:ea typeface="Cambria" panose="02040503050406030204" pitchFamily="18" charset="0"/>
                <a:cs typeface="Arial" panose="020B0604020202020204" pitchFamily="34" charset="0"/>
              </a:rPr>
              <a:t>1/2</a:t>
            </a:r>
            <a:endParaRPr lang="en-US" altLang="ja-JP" sz="1400" dirty="0">
              <a:latin typeface="Helvetica" panose="020B0604020202020204" pitchFamily="34" charset="0"/>
            </a:endParaRPr>
          </a:p>
        </p:txBody>
      </p:sp>
      <p:pic>
        <p:nvPicPr>
          <p:cNvPr id="10" name="Picture 2">
            <a:extLst>
              <a:ext uri="{FF2B5EF4-FFF2-40B4-BE49-F238E27FC236}">
                <a16:creationId xmlns:a16="http://schemas.microsoft.com/office/drawing/2014/main" id="{C1AF9CE1-8326-550E-2012-D0E20AD24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00" y="1290810"/>
            <a:ext cx="1661627" cy="10142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a:extLst>
              <a:ext uri="{FF2B5EF4-FFF2-40B4-BE49-F238E27FC236}">
                <a16:creationId xmlns:a16="http://schemas.microsoft.com/office/drawing/2014/main" id="{AAB055DB-E08C-0E1B-4AD6-87841B1F1E98}"/>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dirty="0">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Tree>
    <p:extLst>
      <p:ext uri="{BB962C8B-B14F-4D97-AF65-F5344CB8AC3E}">
        <p14:creationId xmlns:p14="http://schemas.microsoft.com/office/powerpoint/2010/main" val="188585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79EA68FD-1E55-0820-B02A-4CAC454574CB}"/>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p:txBody>
          <a:bodyPr>
            <a:normAutofit/>
          </a:bodyPr>
          <a:lstStyle/>
          <a:p>
            <a:pPr>
              <a:spcAft>
                <a:spcPts val="600"/>
              </a:spcAft>
            </a:pPr>
            <a:fld id="{F09EEA45-530F-48F1-B3E8-DD7CD37FDA97}" type="datetime1">
              <a:rPr lang="en-GB" smtClean="0"/>
              <a:t>01/10/2022</a:t>
            </a:fld>
            <a:endParaRPr lang="en-GB"/>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p:txBody>
          <a:bodyPr>
            <a:normAutofit/>
          </a:bodyPr>
          <a:lstStyle/>
          <a:p>
            <a:pPr>
              <a:spcAft>
                <a:spcPts val="600"/>
              </a:spcAft>
            </a:pPr>
            <a:fld id="{3CE8758D-568B-442E-9216-E264BB8A34FB}" type="slidenum">
              <a:rPr lang="en-GB" smtClean="0"/>
              <a:pPr>
                <a:spcAft>
                  <a:spcPts val="600"/>
                </a:spcAft>
              </a:pPr>
              <a:t>4</a:t>
            </a:fld>
            <a:endParaRPr lang="en-GB"/>
          </a:p>
        </p:txBody>
      </p:sp>
      <p:sp>
        <p:nvSpPr>
          <p:cNvPr id="3" name="Subtitle 2">
            <a:extLst>
              <a:ext uri="{FF2B5EF4-FFF2-40B4-BE49-F238E27FC236}">
                <a16:creationId xmlns:a16="http://schemas.microsoft.com/office/drawing/2014/main" id="{CC4DB9AD-EC09-4ED5-95F5-6D38543771F6}"/>
              </a:ext>
            </a:extLst>
          </p:cNvPr>
          <p:cNvSpPr>
            <a:spLocks noGrp="1"/>
          </p:cNvSpPr>
          <p:nvPr>
            <p:ph type="subTitle" idx="4294967295"/>
          </p:nvPr>
        </p:nvSpPr>
        <p:spPr>
          <a:xfrm>
            <a:off x="552000" y="1290810"/>
            <a:ext cx="11088000" cy="4944886"/>
          </a:xfrm>
        </p:spPr>
        <p:txBody>
          <a:bodyPr>
            <a:noAutofit/>
          </a:bodyPr>
          <a:lstStyle/>
          <a:p>
            <a:pPr marL="0" indent="-457200">
              <a:lnSpc>
                <a:spcPct val="110000"/>
              </a:lnSpc>
              <a:spcBef>
                <a:spcPts val="0"/>
              </a:spcBef>
              <a:buNone/>
            </a:pPr>
            <a:r>
              <a:rPr lang="en-GB" sz="2000" b="1" dirty="0">
                <a:latin typeface="Helvetica" panose="020B0604020202020204" pitchFamily="34" charset="0"/>
              </a:rPr>
              <a:t>		</a:t>
            </a:r>
            <a:r>
              <a:rPr lang="en-GB" sz="1800" b="1" dirty="0">
                <a:latin typeface="Helvetica" panose="020B0604020202020204" pitchFamily="34" charset="0"/>
                <a:cs typeface="Helvetica" panose="020B0604020202020204" pitchFamily="34" charset="0"/>
              </a:rPr>
              <a:t>Hence the r</a:t>
            </a:r>
            <a:r>
              <a:rPr lang="en-GB" sz="1800" b="1" dirty="0">
                <a:effectLst/>
                <a:latin typeface="Helvetica" panose="020B0604020202020204" pitchFamily="34" charset="0"/>
                <a:ea typeface="Calibri" panose="020F0502020204030204" pitchFamily="34" charset="0"/>
                <a:cs typeface="Helvetica" panose="020B0604020202020204" pitchFamily="34" charset="0"/>
              </a:rPr>
              <a:t>ationale behind this proposal</a:t>
            </a:r>
            <a:r>
              <a:rPr lang="en-GB" sz="1800" dirty="0">
                <a:effectLst/>
                <a:latin typeface="Helvetica" panose="020B0604020202020204" pitchFamily="34" charset="0"/>
                <a:ea typeface="Calibri" panose="020F0502020204030204" pitchFamily="34" charset="0"/>
                <a:cs typeface="Helvetica" panose="020B0604020202020204" pitchFamily="34" charset="0"/>
              </a:rPr>
              <a:t>: </a:t>
            </a:r>
          </a:p>
          <a:p>
            <a:pPr marL="0" indent="0">
              <a:lnSpc>
                <a:spcPct val="110000"/>
              </a:lnSpc>
              <a:spcBef>
                <a:spcPts val="0"/>
              </a:spcBef>
              <a:buNone/>
            </a:pPr>
            <a:endParaRPr lang="en-GB" sz="1800" b="1" dirty="0">
              <a:latin typeface="Helvetica" panose="020B0604020202020204" pitchFamily="34" charset="0"/>
              <a:cs typeface="Helvetica" panose="020B0604020202020204" pitchFamily="34" charset="0"/>
            </a:endParaRPr>
          </a:p>
          <a:p>
            <a:pPr marL="0" indent="0">
              <a:lnSpc>
                <a:spcPct val="110000"/>
              </a:lnSpc>
              <a:spcBef>
                <a:spcPts val="0"/>
              </a:spcBef>
              <a:buNone/>
            </a:pPr>
            <a:r>
              <a:rPr lang="en-GB" sz="1800" b="1" dirty="0">
                <a:latin typeface="Helvetica" panose="020B0604020202020204" pitchFamily="34" charset="0"/>
                <a:cs typeface="Helvetica" panose="020B0604020202020204" pitchFamily="34" charset="0"/>
              </a:rPr>
              <a:t>		•</a:t>
            </a:r>
            <a:r>
              <a:rPr lang="en-GB" sz="1800" b="1" u="sng" dirty="0">
                <a:effectLst/>
                <a:latin typeface="Helvetica" panose="020B0604020202020204" pitchFamily="34" charset="0"/>
                <a:ea typeface="Calibri" panose="020F0502020204030204" pitchFamily="34" charset="0"/>
                <a:cs typeface="Helvetica" panose="020B0604020202020204" pitchFamily="34" charset="0"/>
              </a:rPr>
              <a:t> On the global demand side</a:t>
            </a:r>
            <a:r>
              <a:rPr lang="en-GB" sz="1800" b="1" dirty="0">
                <a:effectLst/>
                <a:latin typeface="Helvetica" panose="020B0604020202020204" pitchFamily="34" charset="0"/>
                <a:ea typeface="Calibri" panose="020F0502020204030204" pitchFamily="34" charset="0"/>
                <a:cs typeface="Helvetica" panose="020B0604020202020204" pitchFamily="34" charset="0"/>
              </a:rPr>
              <a:t>:</a:t>
            </a:r>
            <a:endParaRPr lang="en-GB" sz="1800" b="1" dirty="0">
              <a:latin typeface="Helvetica" panose="020B0604020202020204" pitchFamily="34" charset="0"/>
              <a:cs typeface="Helvetica" panose="020B0604020202020204" pitchFamily="34" charset="0"/>
            </a:endParaRPr>
          </a:p>
          <a:p>
            <a:pPr marL="0" indent="0">
              <a:buNone/>
            </a:pPr>
            <a:endParaRPr lang="en-GB" sz="800" dirty="0">
              <a:effectLst/>
              <a:latin typeface="Helvetica" panose="020B0604020202020204" pitchFamily="34" charset="0"/>
              <a:ea typeface="Calibri" panose="020F0502020204030204" pitchFamily="34" charset="0"/>
              <a:cs typeface="Helvetica" panose="020B0604020202020204" pitchFamily="34" charset="0"/>
            </a:endParaRPr>
          </a:p>
          <a:p>
            <a:pPr marL="0" indent="0">
              <a:buNone/>
            </a:pPr>
            <a:r>
              <a:rPr lang="en-GB" sz="1600" dirty="0">
                <a:effectLst/>
                <a:latin typeface="Helvetica" panose="020B0604020202020204" pitchFamily="34" charset="0"/>
                <a:ea typeface="Calibri" panose="020F0502020204030204" pitchFamily="34" charset="0"/>
                <a:cs typeface="Helvetica" panose="020B0604020202020204" pitchFamily="34" charset="0"/>
              </a:rPr>
              <a:t>In their </a:t>
            </a:r>
            <a:r>
              <a:rPr lang="en-GB" sz="1600" dirty="0">
                <a:solidFill>
                  <a:srgbClr val="0000FF"/>
                </a:solidFill>
                <a:effectLst/>
                <a:latin typeface="Helvetica" panose="020B0604020202020204" pitchFamily="34" charset="0"/>
                <a:ea typeface="Calibri" panose="020F0502020204030204" pitchFamily="34" charset="0"/>
                <a:cs typeface="Helvetica" panose="020B0604020202020204" pitchFamily="34" charset="0"/>
              </a:rPr>
              <a:t>joint Press Release of 15 July 2022</a:t>
            </a:r>
            <a:r>
              <a:rPr lang="en-GB" sz="1600" dirty="0">
                <a:effectLst/>
                <a:latin typeface="Helvetica" panose="020B0604020202020204" pitchFamily="34" charset="0"/>
                <a:ea typeface="Calibri" panose="020F0502020204030204" pitchFamily="34" charset="0"/>
                <a:cs typeface="Helvetica" panose="020B0604020202020204" pitchFamily="34" charset="0"/>
              </a:rPr>
              <a:t>, WHO &amp; UNICEF sounded the alarm as new data show global vaccination coverage continued to decline in 2021, with 25 million infants missing out on lifesaving vaccine: </a:t>
            </a:r>
          </a:p>
          <a:p>
            <a:pPr marL="0" indent="0">
              <a:buNone/>
            </a:pPr>
            <a:r>
              <a:rPr lang="en-GB" sz="1600" i="1" dirty="0">
                <a:latin typeface="Helvetica" panose="020B0604020202020204" pitchFamily="34" charset="0"/>
                <a:ea typeface="Calibri" panose="020F0502020204030204" pitchFamily="34" charset="0"/>
                <a:cs typeface="Helvetica" panose="020B0604020202020204" pitchFamily="34" charset="0"/>
              </a:rPr>
              <a:t>	</a:t>
            </a:r>
            <a:r>
              <a:rPr lang="en-GB" sz="1600" i="1" dirty="0">
                <a:effectLst/>
                <a:latin typeface="Helvetica" panose="020B0604020202020204" pitchFamily="34" charset="0"/>
                <a:ea typeface="Calibri" panose="020F0502020204030204" pitchFamily="34" charset="0"/>
                <a:cs typeface="Helvetica" panose="020B0604020202020204" pitchFamily="34" charset="0"/>
              </a:rPr>
              <a:t>“This is the largest sustained decline in childhood vaccinations in approximately 30 years.” </a:t>
            </a:r>
          </a:p>
          <a:p>
            <a:pPr marL="457200" lvl="1" indent="0">
              <a:buNone/>
            </a:pPr>
            <a:r>
              <a:rPr lang="en-GB" sz="1600" i="1" dirty="0">
                <a:effectLst/>
                <a:latin typeface="Helvetica" panose="020B0604020202020204" pitchFamily="34" charset="0"/>
                <a:ea typeface="Calibri" panose="020F0502020204030204" pitchFamily="34" charset="0"/>
                <a:cs typeface="Helvetica" panose="020B0604020202020204" pitchFamily="34" charset="0"/>
              </a:rPr>
              <a:t>	“ …. This decline was due to many factors, one of which was COVID-19 related issues such as service and 	</a:t>
            </a:r>
            <a:r>
              <a:rPr lang="en-GB" sz="1600" i="1" u="sng" dirty="0">
                <a:effectLst/>
                <a:latin typeface="Helvetica" panose="020B0604020202020204" pitchFamily="34" charset="0"/>
                <a:ea typeface="Calibri" panose="020F0502020204030204" pitchFamily="34" charset="0"/>
                <a:cs typeface="Helvetica" panose="020B0604020202020204" pitchFamily="34" charset="0"/>
              </a:rPr>
              <a:t>supply chain disruptions</a:t>
            </a:r>
            <a:r>
              <a:rPr lang="en-GB" sz="1600" i="1" dirty="0">
                <a:effectLst/>
                <a:latin typeface="Helvetica" panose="020B0604020202020204" pitchFamily="34" charset="0"/>
                <a:ea typeface="Calibri" panose="020F0502020204030204" pitchFamily="34" charset="0"/>
                <a:cs typeface="Helvetica" panose="020B0604020202020204" pitchFamily="34" charset="0"/>
              </a:rPr>
              <a:t>…..</a:t>
            </a:r>
          </a:p>
          <a:p>
            <a:pPr marL="457200" lvl="1" indent="0">
              <a:buNone/>
            </a:pPr>
            <a:r>
              <a:rPr lang="en-GB" sz="1600" i="1" dirty="0">
                <a:effectLst/>
                <a:latin typeface="Helvetica" panose="020B0604020202020204" pitchFamily="34" charset="0"/>
                <a:ea typeface="Calibri" panose="020F0502020204030204" pitchFamily="34" charset="0"/>
                <a:cs typeface="Helvetica" panose="020B0604020202020204" pitchFamily="34" charset="0"/>
              </a:rPr>
              <a:t>	…..WHO &amp; UNICEF are working with GAVI, the Vaccine Alliance and other partners to deliver the Global 	Immunization Agenda (IA2030), a strategy for all countries and relevant global partners to achieve set goals on 	preventing diseases through immunization and delivering vaccines to everyone, everywhere, at every age.</a:t>
            </a:r>
          </a:p>
          <a:p>
            <a:pPr marL="457200" lvl="1" indent="0" algn="just" fontAlgn="ctr">
              <a:buNone/>
            </a:pPr>
            <a:r>
              <a:rPr lang="en-GB" sz="1600" i="1" dirty="0">
                <a:effectLst/>
                <a:latin typeface="Helvetica" panose="020B0604020202020204" pitchFamily="34" charset="0"/>
                <a:ea typeface="Calibri" panose="020F0502020204030204" pitchFamily="34" charset="0"/>
                <a:cs typeface="Helvetica" panose="020B0604020202020204" pitchFamily="34" charset="0"/>
              </a:rPr>
              <a:t>	IA2030 partners call on … relevant actors to:</a:t>
            </a:r>
          </a:p>
          <a:p>
            <a:pPr marL="1257300" lvl="2" indent="-342900" fontAlgn="ctr">
              <a:buFont typeface="Wingdings" panose="05000000000000000000" pitchFamily="2" charset="2"/>
              <a:buChar char=""/>
            </a:pPr>
            <a:r>
              <a:rPr lang="en-GB" sz="1600" i="1" dirty="0">
                <a:effectLst/>
                <a:latin typeface="Helvetica" panose="020B0604020202020204" pitchFamily="34" charset="0"/>
                <a:ea typeface="Calibri" panose="020F0502020204030204" pitchFamily="34" charset="0"/>
                <a:cs typeface="Helvetica" panose="020B0604020202020204" pitchFamily="34" charset="0"/>
              </a:rPr>
              <a:t>expand outreach services in </a:t>
            </a:r>
            <a:r>
              <a:rPr lang="en-GB" sz="1600" i="1" u="sng" dirty="0">
                <a:effectLst/>
                <a:latin typeface="Helvetica" panose="020B0604020202020204" pitchFamily="34" charset="0"/>
                <a:ea typeface="Calibri" panose="020F0502020204030204" pitchFamily="34" charset="0"/>
                <a:cs typeface="Helvetica" panose="020B0604020202020204" pitchFamily="34" charset="0"/>
              </a:rPr>
              <a:t>underserved areas</a:t>
            </a:r>
            <a:r>
              <a:rPr lang="en-GB" sz="1600" i="1" dirty="0">
                <a:effectLst/>
                <a:latin typeface="Helvetica" panose="020B0604020202020204" pitchFamily="34" charset="0"/>
                <a:ea typeface="Calibri" panose="020F0502020204030204" pitchFamily="34" charset="0"/>
                <a:cs typeface="Helvetica" panose="020B0604020202020204" pitchFamily="34" charset="0"/>
              </a:rPr>
              <a:t> ….</a:t>
            </a:r>
          </a:p>
          <a:p>
            <a:pPr marL="1257300" lvl="2" indent="-342900" fontAlgn="ctr">
              <a:buFont typeface="Wingdings" panose="05000000000000000000" pitchFamily="2" charset="2"/>
              <a:buChar char=""/>
            </a:pPr>
            <a:r>
              <a:rPr lang="en-GB" sz="1600" i="1" u="sng" dirty="0">
                <a:latin typeface="Helvetica" panose="020B0604020202020204" pitchFamily="34" charset="0"/>
                <a:ea typeface="Calibri" panose="020F0502020204030204" pitchFamily="34" charset="0"/>
                <a:cs typeface="Helvetica" panose="020B0604020202020204" pitchFamily="34" charset="0"/>
              </a:rPr>
              <a:t>p</a:t>
            </a:r>
            <a:r>
              <a:rPr lang="en-GB" sz="1600" i="1" u="sng" dirty="0">
                <a:effectLst/>
                <a:latin typeface="Helvetica" panose="020B0604020202020204" pitchFamily="34" charset="0"/>
                <a:ea typeface="Calibri" panose="020F0502020204030204" pitchFamily="34" charset="0"/>
                <a:cs typeface="Helvetica" panose="020B0604020202020204" pitchFamily="34" charset="0"/>
              </a:rPr>
              <a:t>rioritize health information systems</a:t>
            </a:r>
            <a:r>
              <a:rPr lang="en-GB" sz="1600" i="1" dirty="0">
                <a:effectLst/>
                <a:latin typeface="Helvetica" panose="020B0604020202020204" pitchFamily="34" charset="0"/>
                <a:ea typeface="Calibri" panose="020F0502020204030204" pitchFamily="34" charset="0"/>
                <a:cs typeface="Helvetica" panose="020B0604020202020204" pitchFamily="34" charset="0"/>
              </a:rPr>
              <a:t>, to </a:t>
            </a:r>
            <a:r>
              <a:rPr lang="en-GB" sz="1600" i="1" u="sng" dirty="0">
                <a:effectLst/>
                <a:latin typeface="Helvetica" panose="020B0604020202020204" pitchFamily="34" charset="0"/>
                <a:ea typeface="Calibri" panose="020F0502020204030204" pitchFamily="34" charset="0"/>
                <a:cs typeface="Helvetica" panose="020B0604020202020204" pitchFamily="34" charset="0"/>
              </a:rPr>
              <a:t>provide the data and monitoring needed</a:t>
            </a:r>
            <a:r>
              <a:rPr lang="en-GB" sz="1600" i="1" dirty="0">
                <a:effectLst/>
                <a:latin typeface="Helvetica" panose="020B0604020202020204" pitchFamily="34" charset="0"/>
                <a:ea typeface="Calibri" panose="020F0502020204030204" pitchFamily="34" charset="0"/>
                <a:cs typeface="Helvetica" panose="020B0604020202020204" pitchFamily="34" charset="0"/>
              </a:rPr>
              <a:t> for programme impact</a:t>
            </a:r>
          </a:p>
          <a:p>
            <a:pPr marL="1257300" lvl="2" indent="-342900" fontAlgn="ctr">
              <a:buFont typeface="Wingdings" panose="05000000000000000000" pitchFamily="2" charset="2"/>
              <a:buChar char=""/>
            </a:pPr>
            <a:r>
              <a:rPr lang="en-GB" sz="1600" i="1" dirty="0">
                <a:latin typeface="Helvetica" panose="020B0604020202020204" pitchFamily="34" charset="0"/>
                <a:ea typeface="Calibri" panose="020F0502020204030204" pitchFamily="34" charset="0"/>
                <a:cs typeface="Helvetica" panose="020B0604020202020204" pitchFamily="34" charset="0"/>
              </a:rPr>
              <a:t>l</a:t>
            </a:r>
            <a:r>
              <a:rPr lang="en-GB" sz="1600" i="1" dirty="0">
                <a:effectLst/>
                <a:latin typeface="Helvetica" panose="020B0604020202020204" pitchFamily="34" charset="0"/>
                <a:ea typeface="Calibri" panose="020F0502020204030204" pitchFamily="34" charset="0"/>
                <a:cs typeface="Helvetica" panose="020B0604020202020204" pitchFamily="34" charset="0"/>
              </a:rPr>
              <a:t>everage and increase investment in research to develop and improve … </a:t>
            </a:r>
            <a:r>
              <a:rPr lang="en-GB" sz="1600" i="1" u="sng" dirty="0">
                <a:effectLst/>
                <a:latin typeface="Helvetica" panose="020B0604020202020204" pitchFamily="34" charset="0"/>
                <a:ea typeface="Calibri" panose="020F0502020204030204" pitchFamily="34" charset="0"/>
                <a:cs typeface="Helvetica" panose="020B0604020202020204" pitchFamily="34" charset="0"/>
              </a:rPr>
              <a:t>immunization services</a:t>
            </a:r>
            <a:r>
              <a:rPr lang="en-GB" sz="1600" i="1" dirty="0">
                <a:effectLst/>
                <a:latin typeface="Helvetica" panose="020B0604020202020204" pitchFamily="34" charset="0"/>
                <a:ea typeface="Calibri" panose="020F0502020204030204" pitchFamily="34" charset="0"/>
                <a:cs typeface="Helvetica" panose="020B0604020202020204" pitchFamily="34" charset="0"/>
              </a:rPr>
              <a:t>.”</a:t>
            </a:r>
          </a:p>
          <a:p>
            <a:pPr marL="800100" indent="-342900">
              <a:lnSpc>
                <a:spcPct val="110000"/>
              </a:lnSpc>
              <a:spcBef>
                <a:spcPts val="0"/>
              </a:spcBef>
            </a:pPr>
            <a:endParaRPr lang="en-GB" sz="2400" dirty="0">
              <a:latin typeface="Helvetica" panose="020B0604020202020204" pitchFamily="34" charset="0"/>
            </a:endParaRPr>
          </a:p>
        </p:txBody>
      </p:sp>
      <p:sp>
        <p:nvSpPr>
          <p:cNvPr id="11" name="Title 1">
            <a:extLst>
              <a:ext uri="{FF2B5EF4-FFF2-40B4-BE49-F238E27FC236}">
                <a16:creationId xmlns:a16="http://schemas.microsoft.com/office/drawing/2014/main" id="{030A4BCE-561D-470E-838E-EDECE2D5039D}"/>
              </a:ext>
            </a:extLst>
          </p:cNvPr>
          <p:cNvSpPr txBox="1">
            <a:spLocks/>
          </p:cNvSpPr>
          <p:nvPr/>
        </p:nvSpPr>
        <p:spPr>
          <a:xfrm>
            <a:off x="0" y="360000"/>
            <a:ext cx="11275407" cy="5942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898525" algn="ctr" eaLnBrk="0" fontAlgn="base" hangingPunct="0">
              <a:spcAft>
                <a:spcPct val="0"/>
              </a:spcAft>
              <a:tabLst>
                <a:tab pos="2865438" algn="ctr"/>
                <a:tab pos="5730875" algn="r"/>
              </a:tabLst>
            </a:pPr>
            <a:r>
              <a:rPr lang="en-US" altLang="ja-JP" sz="3200" dirty="0">
                <a:latin typeface="Helvetica" panose="020B0604020202020204" pitchFamily="34" charset="0"/>
                <a:ea typeface="Cambria" panose="02040503050406030204" pitchFamily="18" charset="0"/>
                <a:cs typeface="Arial" panose="020B0604020202020204" pitchFamily="34" charset="0"/>
              </a:rPr>
              <a:t>STS from Vision to Mission  </a:t>
            </a:r>
            <a:r>
              <a:rPr lang="en-US" altLang="ja-JP" sz="1400" dirty="0">
                <a:latin typeface="Helvetica" panose="020B0604020202020204" pitchFamily="34" charset="0"/>
                <a:ea typeface="Cambria" panose="02040503050406030204" pitchFamily="18" charset="0"/>
                <a:cs typeface="Arial" panose="020B0604020202020204" pitchFamily="34" charset="0"/>
              </a:rPr>
              <a:t>1/2</a:t>
            </a:r>
            <a:endParaRPr lang="en-US" altLang="ja-JP" sz="1400" dirty="0">
              <a:latin typeface="Helvetica" panose="020B0604020202020204" pitchFamily="34" charset="0"/>
            </a:endParaRPr>
          </a:p>
        </p:txBody>
      </p:sp>
      <p:pic>
        <p:nvPicPr>
          <p:cNvPr id="10" name="Picture 2">
            <a:extLst>
              <a:ext uri="{FF2B5EF4-FFF2-40B4-BE49-F238E27FC236}">
                <a16:creationId xmlns:a16="http://schemas.microsoft.com/office/drawing/2014/main" id="{C1AF9CE1-8326-550E-2012-D0E20AD24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00" y="1290810"/>
            <a:ext cx="1661627" cy="101424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6B5D682C-58F2-2751-758D-7409B20D4760}"/>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dirty="0">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Tree>
    <p:extLst>
      <p:ext uri="{BB962C8B-B14F-4D97-AF65-F5344CB8AC3E}">
        <p14:creationId xmlns:p14="http://schemas.microsoft.com/office/powerpoint/2010/main" val="73934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E1E1F856-460B-8087-0C86-957D7C82CF26}"/>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p:txBody>
          <a:bodyPr>
            <a:normAutofit/>
          </a:bodyPr>
          <a:lstStyle/>
          <a:p>
            <a:pPr>
              <a:spcAft>
                <a:spcPts val="600"/>
              </a:spcAft>
            </a:pPr>
            <a:fld id="{59EDB673-445C-4515-8FE6-64A1B9EB6C08}" type="datetime1">
              <a:rPr lang="en-GB" smtClean="0"/>
              <a:t>01/10/2022</a:t>
            </a:fld>
            <a:endParaRPr lang="en-GB"/>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p:txBody>
          <a:bodyPr>
            <a:normAutofit/>
          </a:bodyPr>
          <a:lstStyle/>
          <a:p>
            <a:pPr>
              <a:spcAft>
                <a:spcPts val="600"/>
              </a:spcAft>
            </a:pPr>
            <a:fld id="{3CE8758D-568B-442E-9216-E264BB8A34FB}" type="slidenum">
              <a:rPr lang="en-GB" smtClean="0"/>
              <a:pPr>
                <a:spcAft>
                  <a:spcPts val="600"/>
                </a:spcAft>
              </a:pPr>
              <a:t>5</a:t>
            </a:fld>
            <a:endParaRPr lang="en-GB" dirty="0"/>
          </a:p>
        </p:txBody>
      </p:sp>
      <p:sp>
        <p:nvSpPr>
          <p:cNvPr id="3" name="Subtitle 2">
            <a:extLst>
              <a:ext uri="{FF2B5EF4-FFF2-40B4-BE49-F238E27FC236}">
                <a16:creationId xmlns:a16="http://schemas.microsoft.com/office/drawing/2014/main" id="{CC4DB9AD-EC09-4ED5-95F5-6D38543771F6}"/>
              </a:ext>
            </a:extLst>
          </p:cNvPr>
          <p:cNvSpPr>
            <a:spLocks noGrp="1"/>
          </p:cNvSpPr>
          <p:nvPr>
            <p:ph type="subTitle" idx="4294967295"/>
          </p:nvPr>
        </p:nvSpPr>
        <p:spPr>
          <a:xfrm>
            <a:off x="666750" y="1480850"/>
            <a:ext cx="11058525" cy="4536568"/>
          </a:xfrm>
        </p:spPr>
        <p:txBody>
          <a:bodyPr>
            <a:noAutofit/>
          </a:bodyPr>
          <a:lstStyle/>
          <a:p>
            <a:pPr marL="0" lvl="2" indent="0">
              <a:lnSpc>
                <a:spcPct val="110000"/>
              </a:lnSpc>
              <a:spcBef>
                <a:spcPts val="600"/>
              </a:spcBef>
              <a:buNone/>
            </a:pPr>
            <a:r>
              <a:rPr lang="en-GB" sz="1800" b="1" dirty="0">
                <a:latin typeface="Helvetica" panose="020B0604020202020204" pitchFamily="34" charset="0"/>
              </a:rPr>
              <a:t> </a:t>
            </a:r>
          </a:p>
          <a:p>
            <a:pPr marL="342900" lvl="2" indent="-342900">
              <a:lnSpc>
                <a:spcPct val="110000"/>
              </a:lnSpc>
              <a:spcBef>
                <a:spcPts val="600"/>
              </a:spcBef>
            </a:pPr>
            <a:r>
              <a:rPr lang="en-GB" sz="1800" b="1" dirty="0">
                <a:solidFill>
                  <a:srgbClr val="0000FF"/>
                </a:solidFill>
                <a:latin typeface="Helvetica" panose="020B0604020202020204" pitchFamily="34" charset="0"/>
              </a:rPr>
              <a:t>What</a:t>
            </a:r>
            <a:r>
              <a:rPr lang="en-GB" sz="1800" dirty="0">
                <a:latin typeface="Helvetica" panose="020B0604020202020204" pitchFamily="34" charset="0"/>
              </a:rPr>
              <a:t>: 	progressively improve ‘last mile’ vaccine distribution with novel technologies.</a:t>
            </a:r>
          </a:p>
          <a:p>
            <a:pPr marL="342900" lvl="2" indent="-342900">
              <a:lnSpc>
                <a:spcPct val="110000"/>
              </a:lnSpc>
              <a:spcBef>
                <a:spcPts val="0"/>
              </a:spcBef>
            </a:pPr>
            <a:r>
              <a:rPr lang="en-GB" sz="1800" b="1" dirty="0">
                <a:solidFill>
                  <a:srgbClr val="0000FF"/>
                </a:solidFill>
                <a:latin typeface="Helvetica" panose="020B0604020202020204" pitchFamily="34" charset="0"/>
              </a:rPr>
              <a:t>Why</a:t>
            </a:r>
            <a:r>
              <a:rPr lang="en-GB" sz="1800" dirty="0">
                <a:latin typeface="Helvetica" panose="020B0604020202020204" pitchFamily="34" charset="0"/>
              </a:rPr>
              <a:t>: 	to reduce waste, inefficient deliveries, theft, fraud…</a:t>
            </a:r>
          </a:p>
          <a:p>
            <a:pPr marL="342900" lvl="2" indent="-342900">
              <a:lnSpc>
                <a:spcPct val="110000"/>
              </a:lnSpc>
              <a:spcBef>
                <a:spcPts val="0"/>
              </a:spcBef>
            </a:pPr>
            <a:r>
              <a:rPr lang="en-GB" sz="1800" b="1" dirty="0">
                <a:solidFill>
                  <a:srgbClr val="0000FF"/>
                </a:solidFill>
                <a:latin typeface="Helvetica" panose="020B0604020202020204" pitchFamily="34" charset="0"/>
              </a:rPr>
              <a:t>Where</a:t>
            </a:r>
            <a:r>
              <a:rPr lang="en-GB" sz="1800" dirty="0">
                <a:latin typeface="Helvetica" panose="020B0604020202020204" pitchFamily="34" charset="0"/>
              </a:rPr>
              <a:t>:	on the “</a:t>
            </a:r>
            <a:r>
              <a:rPr lang="en-GB" sz="1800" b="1" dirty="0">
                <a:latin typeface="Helvetica" panose="020B0604020202020204" pitchFamily="34" charset="0"/>
              </a:rPr>
              <a:t>last mile</a:t>
            </a:r>
            <a:r>
              <a:rPr lang="en-GB" sz="1800" dirty="0">
                <a:latin typeface="Helvetica" panose="020B0604020202020204" pitchFamily="34" charset="0"/>
              </a:rPr>
              <a:t>” – often many miles in tough environments! </a:t>
            </a:r>
          </a:p>
          <a:p>
            <a:pPr marL="342900" lvl="2" indent="-342900">
              <a:lnSpc>
                <a:spcPct val="110000"/>
              </a:lnSpc>
              <a:spcBef>
                <a:spcPts val="0"/>
              </a:spcBef>
            </a:pPr>
            <a:r>
              <a:rPr lang="en-GB" sz="1800" b="1" dirty="0">
                <a:solidFill>
                  <a:srgbClr val="0000FF"/>
                </a:solidFill>
                <a:latin typeface="Helvetica" panose="020B0604020202020204" pitchFamily="34" charset="0"/>
              </a:rPr>
              <a:t>When</a:t>
            </a:r>
            <a:r>
              <a:rPr lang="en-GB" sz="1800" dirty="0">
                <a:latin typeface="Helvetica" panose="020B0604020202020204" pitchFamily="34" charset="0"/>
              </a:rPr>
              <a:t>: 	Now, thro’ Swiss Tracking Services (STS), in NE.</a:t>
            </a:r>
          </a:p>
          <a:p>
            <a:pPr marL="342900" lvl="2" indent="-342900">
              <a:lnSpc>
                <a:spcPct val="110000"/>
              </a:lnSpc>
              <a:spcBef>
                <a:spcPts val="0"/>
              </a:spcBef>
            </a:pPr>
            <a:r>
              <a:rPr lang="en-GB" sz="1800" b="1" dirty="0">
                <a:solidFill>
                  <a:srgbClr val="0000FF"/>
                </a:solidFill>
                <a:latin typeface="Helvetica" panose="020B0604020202020204" pitchFamily="34" charset="0"/>
              </a:rPr>
              <a:t>How</a:t>
            </a:r>
            <a:r>
              <a:rPr lang="en-GB" sz="1800" dirty="0">
                <a:latin typeface="Helvetica" panose="020B0604020202020204" pitchFamily="34" charset="0"/>
              </a:rPr>
              <a:t>: 	2 parallel simultaneous tracks:</a:t>
            </a:r>
          </a:p>
          <a:p>
            <a:pPr marL="2628900" lvl="7" indent="-342900">
              <a:lnSpc>
                <a:spcPct val="110000"/>
              </a:lnSpc>
              <a:spcBef>
                <a:spcPts val="0"/>
              </a:spcBef>
              <a:buFont typeface="+mj-lt"/>
              <a:buAutoNum type="arabicPeriod"/>
            </a:pPr>
            <a:r>
              <a:rPr lang="en-GB" dirty="0">
                <a:latin typeface="Helvetica" panose="020B0604020202020204" pitchFamily="34" charset="0"/>
              </a:rPr>
              <a:t>Upgrade existing shipment/box tracking by:</a:t>
            </a:r>
          </a:p>
          <a:p>
            <a:pPr marL="3086100" lvl="8" indent="-342900">
              <a:lnSpc>
                <a:spcPct val="110000"/>
              </a:lnSpc>
              <a:spcBef>
                <a:spcPts val="0"/>
              </a:spcBef>
              <a:buFont typeface="+mj-lt"/>
              <a:buAutoNum type="alphaLcParenR"/>
            </a:pPr>
            <a:r>
              <a:rPr lang="en-GB" dirty="0">
                <a:latin typeface="Helvetica" panose="020B0604020202020204" pitchFamily="34" charset="0"/>
                <a:sym typeface="Wingdings" panose="05000000000000000000" pitchFamily="2" charset="2"/>
              </a:rPr>
              <a:t>launching basic labelling/tracking system on ‘invisible/dumb’ boxes (latest-technology partners already identified/associated)</a:t>
            </a:r>
          </a:p>
          <a:p>
            <a:pPr marL="3086100" lvl="8" indent="-342900">
              <a:lnSpc>
                <a:spcPct val="110000"/>
              </a:lnSpc>
              <a:spcBef>
                <a:spcPts val="0"/>
              </a:spcBef>
              <a:buFont typeface="+mj-lt"/>
              <a:buAutoNum type="alphaLcParenR"/>
            </a:pPr>
            <a:r>
              <a:rPr lang="en-GB" dirty="0">
                <a:latin typeface="Helvetica" panose="020B0604020202020204" pitchFamily="34" charset="0"/>
              </a:rPr>
              <a:t>then status monitoring by progressively introducing increasingly intelligent IoT labelling etc</a:t>
            </a:r>
            <a:r>
              <a:rPr lang="en-GB" dirty="0">
                <a:latin typeface="Helvetica" panose="020B0604020202020204" pitchFamily="34" charset="0"/>
                <a:sym typeface="Wingdings" panose="05000000000000000000" pitchFamily="2" charset="2"/>
              </a:rPr>
              <a:t> (idem)</a:t>
            </a:r>
          </a:p>
          <a:p>
            <a:pPr marL="2628900" lvl="7" indent="-342900">
              <a:lnSpc>
                <a:spcPct val="110000"/>
              </a:lnSpc>
              <a:spcBef>
                <a:spcPts val="0"/>
              </a:spcBef>
              <a:buFont typeface="+mj-lt"/>
              <a:buAutoNum type="arabicPeriod"/>
            </a:pPr>
            <a:r>
              <a:rPr lang="en-GB" dirty="0">
                <a:latin typeface="Helvetica" panose="020B0604020202020204" pitchFamily="34" charset="0"/>
              </a:rPr>
              <a:t>Build &amp; test self-refrigerating/autonomous and IoT smart Cold Box/vaccine carrier, powered by solar. </a:t>
            </a:r>
          </a:p>
          <a:p>
            <a:pPr marL="1828800" lvl="6" indent="0">
              <a:lnSpc>
                <a:spcPct val="110000"/>
              </a:lnSpc>
              <a:spcBef>
                <a:spcPts val="0"/>
              </a:spcBef>
              <a:buNone/>
            </a:pPr>
            <a:endParaRPr lang="en-GB" dirty="0">
              <a:latin typeface="Helvetica" panose="020B0604020202020204" pitchFamily="34" charset="0"/>
            </a:endParaRPr>
          </a:p>
          <a:p>
            <a:pPr marL="914400" lvl="1" indent="0" algn="l">
              <a:lnSpc>
                <a:spcPct val="110000"/>
              </a:lnSpc>
              <a:spcBef>
                <a:spcPts val="0"/>
              </a:spcBef>
              <a:buFont typeface="+mj-lt"/>
              <a:buAutoNum type="arabicPeriod"/>
            </a:pPr>
            <a:endParaRPr lang="en-GB" sz="2000" dirty="0">
              <a:latin typeface="Helvetica" panose="020B0604020202020204" pitchFamily="34" charset="0"/>
            </a:endParaRPr>
          </a:p>
        </p:txBody>
      </p:sp>
      <p:sp>
        <p:nvSpPr>
          <p:cNvPr id="7" name="Rectangle 2">
            <a:extLst>
              <a:ext uri="{FF2B5EF4-FFF2-40B4-BE49-F238E27FC236}">
                <a16:creationId xmlns:a16="http://schemas.microsoft.com/office/drawing/2014/main" id="{D2EC808F-CFBD-4FB3-9226-582D3E2B40E4}"/>
              </a:ext>
            </a:extLst>
          </p:cNvPr>
          <p:cNvSpPr>
            <a:spLocks noChangeArrowheads="1"/>
          </p:cNvSpPr>
          <p:nvPr/>
        </p:nvSpPr>
        <p:spPr bwMode="auto">
          <a:xfrm>
            <a:off x="838200" y="8405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Title 1">
            <a:extLst>
              <a:ext uri="{FF2B5EF4-FFF2-40B4-BE49-F238E27FC236}">
                <a16:creationId xmlns:a16="http://schemas.microsoft.com/office/drawing/2014/main" id="{030A4BCE-561D-470E-838E-EDECE2D5039D}"/>
              </a:ext>
            </a:extLst>
          </p:cNvPr>
          <p:cNvSpPr txBox="1">
            <a:spLocks/>
          </p:cNvSpPr>
          <p:nvPr/>
        </p:nvSpPr>
        <p:spPr>
          <a:xfrm>
            <a:off x="0" y="360000"/>
            <a:ext cx="11353800" cy="6636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898525" algn="ctr" eaLnBrk="0" fontAlgn="base" hangingPunct="0">
              <a:spcAft>
                <a:spcPct val="0"/>
              </a:spcAft>
              <a:tabLst>
                <a:tab pos="2865438" algn="ctr"/>
                <a:tab pos="5730875" algn="r"/>
              </a:tabLst>
            </a:pPr>
            <a:r>
              <a:rPr lang="en-US" altLang="ja-JP" sz="3200" dirty="0">
                <a:latin typeface="Helvetica" panose="020B0604020202020204" pitchFamily="34" charset="0"/>
                <a:ea typeface="Cambria" panose="02040503050406030204" pitchFamily="18" charset="0"/>
                <a:cs typeface="Arial" panose="020B0604020202020204" pitchFamily="34" charset="0"/>
              </a:rPr>
              <a:t>What to do, why, where, when &amp; how?</a:t>
            </a:r>
            <a:endParaRPr lang="en-US" altLang="ja-JP" sz="3200" dirty="0">
              <a:latin typeface="Helvetica" panose="020B0604020202020204" pitchFamily="34" charset="0"/>
            </a:endParaRPr>
          </a:p>
        </p:txBody>
      </p:sp>
      <p:sp>
        <p:nvSpPr>
          <p:cNvPr id="10" name="Footer Placeholder 4">
            <a:extLst>
              <a:ext uri="{FF2B5EF4-FFF2-40B4-BE49-F238E27FC236}">
                <a16:creationId xmlns:a16="http://schemas.microsoft.com/office/drawing/2014/main" id="{B359CECA-8DE4-9C93-8493-9A7A47B79E40}"/>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dirty="0">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Tree>
    <p:extLst>
      <p:ext uri="{BB962C8B-B14F-4D97-AF65-F5344CB8AC3E}">
        <p14:creationId xmlns:p14="http://schemas.microsoft.com/office/powerpoint/2010/main" val="411487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1CA89DF-7453-495C-80B3-46C962500B35}"/>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p:txBody>
          <a:bodyPr>
            <a:normAutofit/>
          </a:bodyPr>
          <a:lstStyle/>
          <a:p>
            <a:pPr>
              <a:spcAft>
                <a:spcPts val="600"/>
              </a:spcAft>
            </a:pPr>
            <a:fld id="{E1470CF2-24A5-4277-B932-3530FAFB2401}" type="datetime1">
              <a:rPr lang="en-GB" smtClean="0"/>
              <a:t>01/10/2022</a:t>
            </a:fld>
            <a:endParaRPr lang="en-GB" dirty="0"/>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p:txBody>
          <a:bodyPr>
            <a:normAutofit/>
          </a:bodyPr>
          <a:lstStyle/>
          <a:p>
            <a:pPr>
              <a:spcAft>
                <a:spcPts val="600"/>
              </a:spcAft>
            </a:pPr>
            <a:fld id="{3CE8758D-568B-442E-9216-E264BB8A34FB}" type="slidenum">
              <a:rPr lang="en-GB" smtClean="0"/>
              <a:pPr>
                <a:spcAft>
                  <a:spcPts val="600"/>
                </a:spcAft>
              </a:pPr>
              <a:t>6</a:t>
            </a:fld>
            <a:endParaRPr lang="en-GB"/>
          </a:p>
        </p:txBody>
      </p:sp>
      <p:sp>
        <p:nvSpPr>
          <p:cNvPr id="7" name="Rectangle 2">
            <a:extLst>
              <a:ext uri="{FF2B5EF4-FFF2-40B4-BE49-F238E27FC236}">
                <a16:creationId xmlns:a16="http://schemas.microsoft.com/office/drawing/2014/main" id="{D2EC808F-CFBD-4FB3-9226-582D3E2B40E4}"/>
              </a:ext>
            </a:extLst>
          </p:cNvPr>
          <p:cNvSpPr>
            <a:spLocks noChangeArrowheads="1"/>
          </p:cNvSpPr>
          <p:nvPr/>
        </p:nvSpPr>
        <p:spPr bwMode="auto">
          <a:xfrm>
            <a:off x="835152" y="952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Grafik 8">
            <a:extLst>
              <a:ext uri="{FF2B5EF4-FFF2-40B4-BE49-F238E27FC236}">
                <a16:creationId xmlns:a16="http://schemas.microsoft.com/office/drawing/2014/main" id="{5B73DCBF-DE55-4346-A4E7-498F6556A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897" y="1391585"/>
            <a:ext cx="10008607" cy="4205693"/>
          </a:xfrm>
          <a:prstGeom prst="rect">
            <a:avLst/>
          </a:prstGeom>
        </p:spPr>
      </p:pic>
      <p:sp>
        <p:nvSpPr>
          <p:cNvPr id="14" name="Rectangle 2">
            <a:extLst>
              <a:ext uri="{FF2B5EF4-FFF2-40B4-BE49-F238E27FC236}">
                <a16:creationId xmlns:a16="http://schemas.microsoft.com/office/drawing/2014/main" id="{AEC5012C-F229-4DAC-91BC-01AC9DCA983F}"/>
              </a:ext>
            </a:extLst>
          </p:cNvPr>
          <p:cNvSpPr>
            <a:spLocks noChangeArrowheads="1"/>
          </p:cNvSpPr>
          <p:nvPr/>
        </p:nvSpPr>
        <p:spPr bwMode="auto">
          <a:xfrm>
            <a:off x="0" y="360000"/>
            <a:ext cx="12192000" cy="54000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p>
            <a:pPr marL="0" marR="0" lvl="0" indent="0" algn="ctr" fontAlgn="base">
              <a:lnSpc>
                <a:spcPct val="90000"/>
              </a:lnSpc>
              <a:spcBef>
                <a:spcPct val="0"/>
              </a:spcBef>
              <a:spcAft>
                <a:spcPts val="600"/>
              </a:spcAft>
              <a:buClrTx/>
              <a:buSzTx/>
              <a:tabLst/>
            </a:pPr>
            <a:endParaRPr kumimoji="0" lang="en-US" altLang="en-US" sz="3200" b="1" i="0" u="none" strike="noStrike" kern="1200" cap="none" normalizeH="0" baseline="0" dirty="0">
              <a:ln>
                <a:noFill/>
              </a:ln>
              <a:effectLst/>
              <a:latin typeface="Helvetica" panose="020B0604020202020204" pitchFamily="34" charset="0"/>
              <a:ea typeface="+mj-ea"/>
              <a:cs typeface="+mj-cs"/>
            </a:endParaRPr>
          </a:p>
          <a:p>
            <a:pPr marL="0" marR="0" lvl="0" indent="0" algn="ctr" fontAlgn="base">
              <a:lnSpc>
                <a:spcPct val="90000"/>
              </a:lnSpc>
              <a:spcBef>
                <a:spcPct val="0"/>
              </a:spcBef>
              <a:spcAft>
                <a:spcPts val="600"/>
              </a:spcAft>
              <a:buClrTx/>
              <a:buSzTx/>
              <a:tabLst/>
            </a:pPr>
            <a:r>
              <a:rPr lang="en-US" altLang="en-US" sz="3200" dirty="0">
                <a:latin typeface="Helvetica" panose="020B0604020202020204" pitchFamily="34" charset="0"/>
                <a:ea typeface="+mj-ea"/>
                <a:cs typeface="+mj-cs"/>
              </a:rPr>
              <a:t>What is the challenge of the ‘</a:t>
            </a:r>
            <a:r>
              <a:rPr lang="en-US" altLang="en-US" sz="3200" i="1" dirty="0">
                <a:latin typeface="Helvetica" panose="020B0604020202020204" pitchFamily="34" charset="0"/>
                <a:ea typeface="+mj-ea"/>
                <a:cs typeface="+mj-cs"/>
              </a:rPr>
              <a:t>last mile</a:t>
            </a:r>
            <a:r>
              <a:rPr lang="en-US" altLang="en-US" sz="3200" dirty="0">
                <a:latin typeface="Helvetica" panose="020B0604020202020204" pitchFamily="34" charset="0"/>
                <a:ea typeface="+mj-ea"/>
                <a:cs typeface="+mj-cs"/>
              </a:rPr>
              <a:t>’ on LMICs?</a:t>
            </a:r>
            <a:endParaRPr kumimoji="0" lang="en-US" altLang="en-US" sz="3200" i="0" u="none" strike="noStrike" kern="1200" cap="none" normalizeH="0" baseline="0" dirty="0">
              <a:ln>
                <a:noFill/>
              </a:ln>
              <a:effectLst/>
              <a:latin typeface="Helvetica" panose="020B0604020202020204" pitchFamily="34" charset="0"/>
              <a:ea typeface="+mj-ea"/>
              <a:cs typeface="+mj-cs"/>
            </a:endParaRPr>
          </a:p>
          <a:p>
            <a:pPr marL="0" marR="0" lvl="0" indent="0" algn="ctr" fontAlgn="base">
              <a:lnSpc>
                <a:spcPct val="90000"/>
              </a:lnSpc>
              <a:spcBef>
                <a:spcPct val="0"/>
              </a:spcBef>
              <a:spcAft>
                <a:spcPts val="600"/>
              </a:spcAft>
              <a:buClrTx/>
              <a:buSzTx/>
              <a:tabLst/>
            </a:pPr>
            <a:endParaRPr kumimoji="0" lang="en-US" altLang="en-US" sz="3200" b="0" i="0" u="none" strike="noStrike" kern="1200" cap="none" normalizeH="0" baseline="0" dirty="0">
              <a:ln>
                <a:noFill/>
              </a:ln>
              <a:effectLst/>
              <a:latin typeface="Helvetica" panose="020B0604020202020204" pitchFamily="34" charset="0"/>
              <a:ea typeface="+mj-ea"/>
              <a:cs typeface="+mj-cs"/>
            </a:endParaRPr>
          </a:p>
        </p:txBody>
      </p:sp>
      <p:sp>
        <p:nvSpPr>
          <p:cNvPr id="11" name="Footer Placeholder 4">
            <a:extLst>
              <a:ext uri="{FF2B5EF4-FFF2-40B4-BE49-F238E27FC236}">
                <a16:creationId xmlns:a16="http://schemas.microsoft.com/office/drawing/2014/main" id="{BE089091-82F9-082D-4265-8D1217A0BFFC}"/>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dirty="0">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
        <p:nvSpPr>
          <p:cNvPr id="2" name="TextBox 1">
            <a:extLst>
              <a:ext uri="{FF2B5EF4-FFF2-40B4-BE49-F238E27FC236}">
                <a16:creationId xmlns:a16="http://schemas.microsoft.com/office/drawing/2014/main" id="{387A1371-8A4E-5067-EF0A-FD4BAF6EAB48}"/>
              </a:ext>
            </a:extLst>
          </p:cNvPr>
          <p:cNvSpPr txBox="1"/>
          <p:nvPr/>
        </p:nvSpPr>
        <p:spPr>
          <a:xfrm>
            <a:off x="923925" y="5658584"/>
            <a:ext cx="10429875" cy="400110"/>
          </a:xfrm>
          <a:prstGeom prst="rect">
            <a:avLst/>
          </a:prstGeom>
          <a:noFill/>
        </p:spPr>
        <p:txBody>
          <a:bodyPr wrap="square" rtlCol="0">
            <a:spAutoFit/>
          </a:bodyPr>
          <a:lstStyle/>
          <a:p>
            <a:r>
              <a:rPr lang="en-GB" sz="2000" i="1" dirty="0">
                <a:solidFill>
                  <a:srgbClr val="0000FF"/>
                </a:solidFill>
                <a:latin typeface="+mn-lt"/>
                <a:sym typeface="Wingdings" panose="05000000000000000000" pitchFamily="2" charset="2"/>
              </a:rPr>
              <a:t>  …. </a:t>
            </a:r>
            <a:r>
              <a:rPr lang="en-GB" sz="2000" i="1" dirty="0">
                <a:solidFill>
                  <a:srgbClr val="0000FF"/>
                </a:solidFill>
                <a:latin typeface="+mn-lt"/>
              </a:rPr>
              <a:t>addressing the next generation of temperature controlled/cold chain Vaccine carriers/boxes</a:t>
            </a:r>
            <a:endParaRPr lang="en-GB" sz="2000" dirty="0">
              <a:solidFill>
                <a:srgbClr val="0000FF"/>
              </a:solidFill>
            </a:endParaRPr>
          </a:p>
        </p:txBody>
      </p:sp>
    </p:spTree>
    <p:extLst>
      <p:ext uri="{BB962C8B-B14F-4D97-AF65-F5344CB8AC3E}">
        <p14:creationId xmlns:p14="http://schemas.microsoft.com/office/powerpoint/2010/main" val="207317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7C826B8-15E9-4AF5-AB41-0340DFE3C278}"/>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p:txBody>
          <a:bodyPr>
            <a:normAutofit/>
          </a:bodyPr>
          <a:lstStyle/>
          <a:p>
            <a:pPr>
              <a:spcAft>
                <a:spcPts val="600"/>
              </a:spcAft>
            </a:pPr>
            <a:fld id="{A88714A5-B954-4B6A-B2BA-1C8C004326A1}" type="datetime1">
              <a:rPr lang="en-GB" smtClean="0"/>
              <a:t>01/10/2022</a:t>
            </a:fld>
            <a:endParaRPr lang="en-GB"/>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p:txBody>
          <a:bodyPr>
            <a:normAutofit/>
          </a:bodyPr>
          <a:lstStyle/>
          <a:p>
            <a:pPr>
              <a:spcAft>
                <a:spcPts val="600"/>
              </a:spcAft>
            </a:pPr>
            <a:fld id="{3CE8758D-568B-442E-9216-E264BB8A34FB}" type="slidenum">
              <a:rPr lang="en-GB" smtClean="0"/>
              <a:pPr>
                <a:spcAft>
                  <a:spcPts val="600"/>
                </a:spcAft>
              </a:pPr>
              <a:t>7</a:t>
            </a:fld>
            <a:endParaRPr lang="en-GB"/>
          </a:p>
        </p:txBody>
      </p:sp>
      <p:sp>
        <p:nvSpPr>
          <p:cNvPr id="3" name="Subtitle 2">
            <a:extLst>
              <a:ext uri="{FF2B5EF4-FFF2-40B4-BE49-F238E27FC236}">
                <a16:creationId xmlns:a16="http://schemas.microsoft.com/office/drawing/2014/main" id="{CC4DB9AD-EC09-4ED5-95F5-6D38543771F6}"/>
              </a:ext>
            </a:extLst>
          </p:cNvPr>
          <p:cNvSpPr>
            <a:spLocks noGrp="1"/>
          </p:cNvSpPr>
          <p:nvPr>
            <p:ph type="subTitle" idx="4294967295"/>
          </p:nvPr>
        </p:nvSpPr>
        <p:spPr>
          <a:xfrm>
            <a:off x="666750" y="1380582"/>
            <a:ext cx="11201400" cy="4636836"/>
          </a:xfrm>
        </p:spPr>
        <p:txBody>
          <a:bodyPr>
            <a:noAutofit/>
          </a:bodyPr>
          <a:lstStyle/>
          <a:p>
            <a:pPr marL="0" lvl="1" indent="0" algn="l">
              <a:lnSpc>
                <a:spcPct val="110000"/>
              </a:lnSpc>
              <a:spcBef>
                <a:spcPts val="0"/>
              </a:spcBef>
              <a:buNone/>
            </a:pPr>
            <a:r>
              <a:rPr lang="en-GB" sz="2000" b="1" dirty="0">
                <a:latin typeface="Helvetica" panose="020B0604020202020204" pitchFamily="34" charset="0"/>
              </a:rPr>
              <a:t>STS offer for the ‘last mile’ is based on 3 components: </a:t>
            </a:r>
          </a:p>
          <a:p>
            <a:pPr marL="0" lvl="1" indent="0" algn="l">
              <a:lnSpc>
                <a:spcPct val="110000"/>
              </a:lnSpc>
              <a:spcBef>
                <a:spcPts val="0"/>
              </a:spcBef>
              <a:buNone/>
            </a:pPr>
            <a:endParaRPr lang="en-GB" sz="1000" b="1" dirty="0">
              <a:latin typeface="Helvetica" panose="020B0604020202020204" pitchFamily="34" charset="0"/>
            </a:endParaRPr>
          </a:p>
          <a:p>
            <a:pPr marL="0" lvl="1" indent="0">
              <a:lnSpc>
                <a:spcPct val="110000"/>
              </a:lnSpc>
              <a:spcBef>
                <a:spcPts val="0"/>
              </a:spcBef>
            </a:pPr>
            <a:r>
              <a:rPr lang="en-GB" sz="2000" dirty="0">
                <a:latin typeface="Helvetica" panose="020B0604020202020204" pitchFamily="34" charset="0"/>
              </a:rPr>
              <a:t> </a:t>
            </a:r>
            <a:r>
              <a:rPr lang="en-GB" sz="2000" b="1" dirty="0">
                <a:latin typeface="Helvetica" panose="020B0604020202020204" pitchFamily="34" charset="0"/>
              </a:rPr>
              <a:t>Software as a Service </a:t>
            </a:r>
            <a:r>
              <a:rPr lang="en-GB" sz="2000" dirty="0">
                <a:latin typeface="Helvetica" panose="020B0604020202020204" pitchFamily="34" charset="0"/>
              </a:rPr>
              <a:t>(SaaS) Data / Management Platform DHIS2 (OS: Uni Oslo)</a:t>
            </a:r>
          </a:p>
          <a:p>
            <a:pPr marL="360000" lvl="3">
              <a:lnSpc>
                <a:spcPct val="110000"/>
              </a:lnSpc>
              <a:spcBef>
                <a:spcPts val="0"/>
              </a:spcBef>
            </a:pPr>
            <a:r>
              <a:rPr lang="en-GB" sz="1600" dirty="0">
                <a:latin typeface="Helvetica" panose="020B0604020202020204" pitchFamily="34" charset="0"/>
              </a:rPr>
              <a:t>Inventory – Analytics – Position Information (Map) – Status – Alerts </a:t>
            </a:r>
          </a:p>
          <a:p>
            <a:pPr marL="0" lvl="1" indent="0">
              <a:lnSpc>
                <a:spcPct val="110000"/>
              </a:lnSpc>
              <a:spcBef>
                <a:spcPts val="0"/>
              </a:spcBef>
              <a:buNone/>
            </a:pPr>
            <a:r>
              <a:rPr lang="en-GB" sz="1000" dirty="0">
                <a:latin typeface="Helvetica" panose="020B0604020202020204" pitchFamily="34" charset="0"/>
              </a:rPr>
              <a:t> </a:t>
            </a:r>
          </a:p>
          <a:p>
            <a:pPr marL="0" lvl="1" indent="0">
              <a:lnSpc>
                <a:spcPct val="110000"/>
              </a:lnSpc>
              <a:spcBef>
                <a:spcPts val="0"/>
              </a:spcBef>
            </a:pPr>
            <a:r>
              <a:rPr lang="en-GB" sz="2000" dirty="0">
                <a:latin typeface="Helvetica" panose="020B0604020202020204" pitchFamily="34" charset="0"/>
              </a:rPr>
              <a:t> </a:t>
            </a:r>
            <a:r>
              <a:rPr lang="en-GB" sz="2000" b="1" dirty="0">
                <a:latin typeface="Helvetica" panose="020B0604020202020204" pitchFamily="34" charset="0"/>
              </a:rPr>
              <a:t>Smart Elements </a:t>
            </a:r>
            <a:r>
              <a:rPr lang="en-GB" sz="2000" dirty="0">
                <a:latin typeface="Helvetica" panose="020B0604020202020204" pitchFamily="34" charset="0"/>
              </a:rPr>
              <a:t>(middle ware)</a:t>
            </a:r>
          </a:p>
          <a:p>
            <a:pPr marL="360000" lvl="3">
              <a:lnSpc>
                <a:spcPct val="110000"/>
              </a:lnSpc>
              <a:spcBef>
                <a:spcPts val="0"/>
              </a:spcBef>
            </a:pPr>
            <a:r>
              <a:rPr lang="en-GB" sz="1600" b="1" dirty="0">
                <a:latin typeface="Helvetica" panose="020B0604020202020204" pitchFamily="34" charset="0"/>
              </a:rPr>
              <a:t>IoT</a:t>
            </a:r>
            <a:r>
              <a:rPr lang="en-GB" sz="1600" dirty="0">
                <a:latin typeface="Helvetica" panose="020B0604020202020204" pitchFamily="34" charset="0"/>
              </a:rPr>
              <a:t> (Internet of Things) Components and Sensors  </a:t>
            </a:r>
          </a:p>
          <a:p>
            <a:pPr marL="360000" lvl="3">
              <a:lnSpc>
                <a:spcPct val="110000"/>
              </a:lnSpc>
              <a:spcBef>
                <a:spcPts val="0"/>
              </a:spcBef>
            </a:pPr>
            <a:r>
              <a:rPr lang="en-GB" sz="1600" b="1" dirty="0">
                <a:latin typeface="Helvetica" panose="020B0604020202020204" pitchFamily="34" charset="0"/>
              </a:rPr>
              <a:t>Smart</a:t>
            </a:r>
            <a:r>
              <a:rPr lang="en-GB" sz="1600" dirty="0">
                <a:latin typeface="Helvetica" panose="020B0604020202020204" pitchFamily="34" charset="0"/>
              </a:rPr>
              <a:t>: no longer ‘invisible’ or ‘deaf/dumb’ but ‘visible’ i.e., ‘hearing &amp; talking’:     </a:t>
            </a:r>
          </a:p>
          <a:p>
            <a:pPr marL="360000" lvl="3">
              <a:lnSpc>
                <a:spcPct val="110000"/>
              </a:lnSpc>
              <a:spcBef>
                <a:spcPts val="0"/>
              </a:spcBef>
            </a:pPr>
            <a:r>
              <a:rPr lang="en-GB" sz="1600" b="1" dirty="0">
                <a:latin typeface="Helvetica" panose="020B0604020202020204" pitchFamily="34" charset="0"/>
              </a:rPr>
              <a:t>Position</a:t>
            </a:r>
            <a:r>
              <a:rPr lang="en-GB" sz="1600" dirty="0">
                <a:latin typeface="Helvetica" panose="020B0604020202020204" pitchFamily="34" charset="0"/>
              </a:rPr>
              <a:t> information: IoT enabled by Solar power </a:t>
            </a:r>
          </a:p>
          <a:p>
            <a:pPr marL="360000" lvl="3">
              <a:lnSpc>
                <a:spcPct val="110000"/>
              </a:lnSpc>
              <a:spcBef>
                <a:spcPts val="0"/>
              </a:spcBef>
            </a:pPr>
            <a:r>
              <a:rPr lang="en-GB" sz="1600" b="1" dirty="0">
                <a:latin typeface="Helvetica" panose="020B0604020202020204" pitchFamily="34" charset="0"/>
              </a:rPr>
              <a:t>Status</a:t>
            </a:r>
            <a:r>
              <a:rPr lang="en-GB" sz="1600" dirty="0">
                <a:latin typeface="Helvetica" panose="020B0604020202020204" pitchFamily="34" charset="0"/>
              </a:rPr>
              <a:t>: data thanks to sensors, GPS, satellite …..</a:t>
            </a:r>
          </a:p>
          <a:p>
            <a:pPr marL="0" lvl="2">
              <a:lnSpc>
                <a:spcPct val="110000"/>
              </a:lnSpc>
              <a:spcBef>
                <a:spcPts val="0"/>
              </a:spcBef>
            </a:pPr>
            <a:endParaRPr lang="en-GB" sz="1000" dirty="0">
              <a:latin typeface="Helvetica" panose="020B0604020202020204" pitchFamily="34" charset="0"/>
            </a:endParaRPr>
          </a:p>
          <a:p>
            <a:pPr marL="0" lvl="1" indent="0">
              <a:lnSpc>
                <a:spcPct val="110000"/>
              </a:lnSpc>
              <a:spcBef>
                <a:spcPts val="0"/>
              </a:spcBef>
            </a:pPr>
            <a:r>
              <a:rPr lang="en-GB" sz="2000" dirty="0">
                <a:latin typeface="Helvetica" panose="020B0604020202020204" pitchFamily="34" charset="0"/>
              </a:rPr>
              <a:t> </a:t>
            </a:r>
            <a:r>
              <a:rPr lang="en-GB" sz="2000" b="1" dirty="0">
                <a:latin typeface="Helvetica" panose="020B0604020202020204" pitchFamily="34" charset="0"/>
              </a:rPr>
              <a:t>Hardware / Trackable Items </a:t>
            </a:r>
            <a:r>
              <a:rPr lang="en-GB" sz="2000" dirty="0">
                <a:latin typeface="Helvetica" panose="020B0604020202020204" pitchFamily="34" charset="0"/>
              </a:rPr>
              <a:t>(Cold box &amp; accessories)</a:t>
            </a:r>
          </a:p>
          <a:p>
            <a:pPr marL="360000" lvl="3">
              <a:lnSpc>
                <a:spcPct val="110000"/>
              </a:lnSpc>
              <a:spcBef>
                <a:spcPts val="0"/>
              </a:spcBef>
            </a:pPr>
            <a:r>
              <a:rPr lang="en-GB" sz="1600" dirty="0">
                <a:latin typeface="Helvetica" panose="020B0604020202020204" pitchFamily="34" charset="0"/>
              </a:rPr>
              <a:t>Autonomous: self-charging active boxes to produce enough power from solar and battery to refrigerate:                   temperature control @ 2-8°C</a:t>
            </a:r>
          </a:p>
          <a:p>
            <a:pPr marL="360000" lvl="3">
              <a:lnSpc>
                <a:spcPct val="110000"/>
              </a:lnSpc>
              <a:spcBef>
                <a:spcPts val="0"/>
              </a:spcBef>
            </a:pPr>
            <a:r>
              <a:rPr lang="en-GB" sz="1600" dirty="0">
                <a:latin typeface="Helvetica" panose="020B0604020202020204" pitchFamily="34" charset="0"/>
              </a:rPr>
              <a:t>Power: Solar, then combination of technologies (adsorption, tweaking Peltier, novel gel)</a:t>
            </a:r>
          </a:p>
          <a:p>
            <a:pPr marL="360000" lvl="3">
              <a:lnSpc>
                <a:spcPct val="110000"/>
              </a:lnSpc>
              <a:spcBef>
                <a:spcPts val="0"/>
              </a:spcBef>
            </a:pPr>
            <a:r>
              <a:rPr lang="en-GB" sz="1600" dirty="0">
                <a:latin typeface="Helvetica" panose="020B0604020202020204" pitchFamily="34" charset="0"/>
              </a:rPr>
              <a:t>Any other package, transport box etc.</a:t>
            </a:r>
          </a:p>
          <a:p>
            <a:pPr marL="0" lvl="2" indent="0" algn="l">
              <a:lnSpc>
                <a:spcPct val="110000"/>
              </a:lnSpc>
              <a:spcBef>
                <a:spcPts val="0"/>
              </a:spcBef>
              <a:buFont typeface="+mj-lt"/>
              <a:buAutoNum type="arabicPeriod"/>
            </a:pPr>
            <a:endParaRPr lang="en-GB" dirty="0">
              <a:latin typeface="Helvetica" panose="020B0604020202020204" pitchFamily="34" charset="0"/>
            </a:endParaRPr>
          </a:p>
          <a:p>
            <a:pPr lvl="1" indent="0" algn="l">
              <a:lnSpc>
                <a:spcPct val="110000"/>
              </a:lnSpc>
              <a:spcBef>
                <a:spcPts val="0"/>
              </a:spcBef>
            </a:pPr>
            <a:endParaRPr lang="en-GB" sz="2000" dirty="0">
              <a:latin typeface="Helvetica" panose="020B0604020202020204" pitchFamily="34" charset="0"/>
            </a:endParaRPr>
          </a:p>
          <a:p>
            <a:pPr marL="914400" lvl="1" indent="0" algn="l">
              <a:lnSpc>
                <a:spcPct val="110000"/>
              </a:lnSpc>
              <a:spcBef>
                <a:spcPts val="0"/>
              </a:spcBef>
              <a:buFont typeface="+mj-lt"/>
              <a:buAutoNum type="arabicPeriod"/>
            </a:pPr>
            <a:endParaRPr lang="en-GB" sz="2000" dirty="0">
              <a:latin typeface="Helvetica" panose="020B0604020202020204" pitchFamily="34" charset="0"/>
            </a:endParaRPr>
          </a:p>
        </p:txBody>
      </p:sp>
      <p:sp>
        <p:nvSpPr>
          <p:cNvPr id="7" name="Rectangle 2">
            <a:extLst>
              <a:ext uri="{FF2B5EF4-FFF2-40B4-BE49-F238E27FC236}">
                <a16:creationId xmlns:a16="http://schemas.microsoft.com/office/drawing/2014/main" id="{D2EC808F-CFBD-4FB3-9226-582D3E2B40E4}"/>
              </a:ext>
            </a:extLst>
          </p:cNvPr>
          <p:cNvSpPr>
            <a:spLocks noChangeArrowheads="1"/>
          </p:cNvSpPr>
          <p:nvPr/>
        </p:nvSpPr>
        <p:spPr bwMode="auto">
          <a:xfrm>
            <a:off x="838200" y="8405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Title 1">
            <a:extLst>
              <a:ext uri="{FF2B5EF4-FFF2-40B4-BE49-F238E27FC236}">
                <a16:creationId xmlns:a16="http://schemas.microsoft.com/office/drawing/2014/main" id="{030A4BCE-561D-470E-838E-EDECE2D5039D}"/>
              </a:ext>
            </a:extLst>
          </p:cNvPr>
          <p:cNvSpPr txBox="1">
            <a:spLocks/>
          </p:cNvSpPr>
          <p:nvPr/>
        </p:nvSpPr>
        <p:spPr>
          <a:xfrm>
            <a:off x="0" y="360000"/>
            <a:ext cx="12192000" cy="6636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898525" algn="ctr" eaLnBrk="0" fontAlgn="base" hangingPunct="0">
              <a:spcAft>
                <a:spcPct val="0"/>
              </a:spcAft>
              <a:tabLst>
                <a:tab pos="2865438" algn="ctr"/>
                <a:tab pos="5730875" algn="r"/>
              </a:tabLst>
            </a:pPr>
            <a:r>
              <a:rPr lang="en-US" altLang="ja-JP" sz="3200" dirty="0">
                <a:latin typeface="Helvetica" panose="020B0604020202020204" pitchFamily="34" charset="0"/>
                <a:ea typeface="Cambria" panose="02040503050406030204" pitchFamily="18" charset="0"/>
                <a:cs typeface="Arial" panose="020B0604020202020204" pitchFamily="34" charset="0"/>
              </a:rPr>
              <a:t>STS Key Components</a:t>
            </a:r>
            <a:endParaRPr lang="en-US" altLang="ja-JP" sz="3200" dirty="0">
              <a:latin typeface="Helvetica" panose="020B0604020202020204" pitchFamily="34" charset="0"/>
            </a:endParaRPr>
          </a:p>
        </p:txBody>
      </p:sp>
      <p:pic>
        <p:nvPicPr>
          <p:cNvPr id="15" name="Picture 6">
            <a:extLst>
              <a:ext uri="{FF2B5EF4-FFF2-40B4-BE49-F238E27FC236}">
                <a16:creationId xmlns:a16="http://schemas.microsoft.com/office/drawing/2014/main" id="{DBFDD92F-7950-4AB4-B870-84D3987A0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024" y="2518850"/>
            <a:ext cx="2327025" cy="18203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Footer Placeholder 4">
            <a:extLst>
              <a:ext uri="{FF2B5EF4-FFF2-40B4-BE49-F238E27FC236}">
                <a16:creationId xmlns:a16="http://schemas.microsoft.com/office/drawing/2014/main" id="{B359CECA-8DE4-9C93-8493-9A7A47B79E40}"/>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dirty="0">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Tree>
    <p:extLst>
      <p:ext uri="{BB962C8B-B14F-4D97-AF65-F5344CB8AC3E}">
        <p14:creationId xmlns:p14="http://schemas.microsoft.com/office/powerpoint/2010/main" val="172889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E0745A3-0067-4369-0CBD-0C46CCD9E6DF}"/>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p:txBody>
          <a:bodyPr>
            <a:normAutofit/>
          </a:bodyPr>
          <a:lstStyle/>
          <a:p>
            <a:pPr>
              <a:spcAft>
                <a:spcPts val="600"/>
              </a:spcAft>
            </a:pPr>
            <a:fld id="{DDA3602C-E7D4-475E-83B9-0ED2E09593E5}" type="datetime1">
              <a:rPr lang="en-GB" smtClean="0"/>
              <a:t>01/10/2022</a:t>
            </a:fld>
            <a:endParaRPr lang="en-GB"/>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p:txBody>
          <a:bodyPr>
            <a:normAutofit/>
          </a:bodyPr>
          <a:lstStyle/>
          <a:p>
            <a:pPr>
              <a:spcAft>
                <a:spcPts val="600"/>
              </a:spcAft>
            </a:pPr>
            <a:fld id="{3CE8758D-568B-442E-9216-E264BB8A34FB}" type="slidenum">
              <a:rPr lang="en-GB" smtClean="0"/>
              <a:pPr>
                <a:spcAft>
                  <a:spcPts val="600"/>
                </a:spcAft>
              </a:pPr>
              <a:t>8</a:t>
            </a:fld>
            <a:endParaRPr lang="en-GB"/>
          </a:p>
        </p:txBody>
      </p:sp>
      <p:sp>
        <p:nvSpPr>
          <p:cNvPr id="3" name="Subtitle 2">
            <a:extLst>
              <a:ext uri="{FF2B5EF4-FFF2-40B4-BE49-F238E27FC236}">
                <a16:creationId xmlns:a16="http://schemas.microsoft.com/office/drawing/2014/main" id="{CC4DB9AD-EC09-4ED5-95F5-6D38543771F6}"/>
              </a:ext>
            </a:extLst>
          </p:cNvPr>
          <p:cNvSpPr>
            <a:spLocks noGrp="1"/>
          </p:cNvSpPr>
          <p:nvPr>
            <p:ph type="subTitle" idx="4294967295"/>
          </p:nvPr>
        </p:nvSpPr>
        <p:spPr>
          <a:xfrm>
            <a:off x="1514476" y="1692239"/>
            <a:ext cx="9907282" cy="3421967"/>
          </a:xfrm>
        </p:spPr>
        <p:txBody>
          <a:bodyPr>
            <a:normAutofit/>
          </a:bodyPr>
          <a:lstStyle/>
          <a:p>
            <a:pPr marL="0" indent="0" algn="ctr">
              <a:spcBef>
                <a:spcPts val="0"/>
              </a:spcBef>
              <a:buNone/>
            </a:pPr>
            <a:r>
              <a:rPr lang="en-GB" dirty="0">
                <a:latin typeface="Helvetica" panose="020B0604020202020204" pitchFamily="34" charset="0"/>
              </a:rPr>
              <a:t>	</a:t>
            </a:r>
            <a:endParaRPr lang="en-GB" sz="1200" dirty="0">
              <a:latin typeface="Helvetica" panose="020B0604020202020204" pitchFamily="34" charset="0"/>
            </a:endParaRPr>
          </a:p>
          <a:p>
            <a:pPr marL="800100" lvl="1" indent="-342900" algn="l">
              <a:buFont typeface="Courier New" panose="02070309020205020404" pitchFamily="49" charset="0"/>
              <a:buChar char="o"/>
            </a:pPr>
            <a:endParaRPr lang="en-GB" sz="2000" b="1" cap="small" dirty="0">
              <a:latin typeface="Helvetica" panose="020B0604020202020204" pitchFamily="34" charset="0"/>
            </a:endParaRPr>
          </a:p>
          <a:p>
            <a:pPr marL="800100" lvl="1" indent="-342900" algn="l">
              <a:buFont typeface="Courier New" panose="02070309020205020404" pitchFamily="49" charset="0"/>
              <a:buChar char="o"/>
            </a:pPr>
            <a:r>
              <a:rPr lang="en-GB" sz="2000" b="1" cap="small" dirty="0">
                <a:latin typeface="Helvetica" panose="020B0604020202020204" pitchFamily="34" charset="0"/>
              </a:rPr>
              <a:t>Level 1: Basic Smart: semi-connected carrier/box:  </a:t>
            </a:r>
          </a:p>
          <a:p>
            <a:pPr marL="457200" lvl="1" indent="0" algn="l">
              <a:buNone/>
            </a:pPr>
            <a:endParaRPr lang="en-GB" sz="1400" i="1" dirty="0">
              <a:solidFill>
                <a:schemeClr val="accent1">
                  <a:lumMod val="75000"/>
                </a:schemeClr>
              </a:solidFill>
              <a:latin typeface="Helvetica" panose="020B0604020202020204" pitchFamily="34" charset="0"/>
            </a:endParaRPr>
          </a:p>
          <a:p>
            <a:pPr lvl="2" algn="l"/>
            <a:endParaRPr lang="en-GB" sz="1100" dirty="0">
              <a:latin typeface="Helvetica" panose="020B0604020202020204" pitchFamily="34" charset="0"/>
            </a:endParaRPr>
          </a:p>
          <a:p>
            <a:pPr marL="800100" lvl="1" indent="-342900" algn="l">
              <a:buFont typeface="Courier New" panose="02070309020205020404" pitchFamily="49" charset="0"/>
              <a:buChar char="o"/>
            </a:pPr>
            <a:r>
              <a:rPr lang="en-GB" sz="2000" b="1" cap="small" dirty="0">
                <a:latin typeface="Helvetica" panose="020B0604020202020204" pitchFamily="34" charset="0"/>
              </a:rPr>
              <a:t>Level 2: Intermediate Smart: label-connected Carrier </a:t>
            </a:r>
          </a:p>
          <a:p>
            <a:pPr marL="457200" lvl="1" indent="0" algn="l">
              <a:buNone/>
            </a:pPr>
            <a:r>
              <a:rPr lang="en-GB" sz="1400" b="1" cap="small" dirty="0">
                <a:latin typeface="Helvetica" panose="020B0604020202020204" pitchFamily="34" charset="0"/>
              </a:rPr>
              <a:t>      </a:t>
            </a:r>
            <a:r>
              <a:rPr lang="en-GB" sz="1400" dirty="0">
                <a:latin typeface="Helvetica" panose="020B0604020202020204" pitchFamily="34" charset="0"/>
              </a:rPr>
              <a:t> </a:t>
            </a:r>
            <a:endParaRPr lang="en-GB" sz="1400" i="1" dirty="0">
              <a:solidFill>
                <a:schemeClr val="accent1">
                  <a:lumMod val="75000"/>
                </a:schemeClr>
              </a:solidFill>
              <a:latin typeface="Helvetica" panose="020B0604020202020204" pitchFamily="34" charset="0"/>
            </a:endParaRPr>
          </a:p>
          <a:p>
            <a:pPr marL="1200150" lvl="2" indent="-285750" algn="l">
              <a:buFontTx/>
              <a:buChar char="-"/>
            </a:pPr>
            <a:endParaRPr lang="en-GB" sz="1100" dirty="0">
              <a:latin typeface="Helvetica" panose="020B0604020202020204" pitchFamily="34" charset="0"/>
            </a:endParaRPr>
          </a:p>
          <a:p>
            <a:pPr marL="800100" lvl="1" indent="-342900" algn="l">
              <a:buFont typeface="Courier New" panose="02070309020205020404" pitchFamily="49" charset="0"/>
              <a:buChar char="o"/>
            </a:pPr>
            <a:r>
              <a:rPr lang="en-GB" sz="2000" b="1" cap="small" dirty="0">
                <a:latin typeface="Helvetica" panose="020B0604020202020204" pitchFamily="34" charset="0"/>
              </a:rPr>
              <a:t>Level 3: Fully Smart: </a:t>
            </a:r>
            <a:r>
              <a:rPr lang="en-GB" sz="2000" dirty="0">
                <a:latin typeface="Helvetica" panose="020B0604020202020204" pitchFamily="34" charset="0"/>
              </a:rPr>
              <a:t>autonomously-refrigerated and fully smart               vaccine carrier/box </a:t>
            </a:r>
          </a:p>
          <a:p>
            <a:pPr marL="457200" lvl="1" indent="0" algn="l">
              <a:buNone/>
            </a:pPr>
            <a:r>
              <a:rPr lang="en-GB" sz="2000" dirty="0">
                <a:latin typeface="Helvetica" panose="020B0604020202020204" pitchFamily="34" charset="0"/>
              </a:rPr>
              <a:t>	</a:t>
            </a:r>
            <a:r>
              <a:rPr lang="en-GB" sz="2000" dirty="0">
                <a:latin typeface="Helvetica" panose="020B0604020202020204" pitchFamily="34" charset="0"/>
                <a:sym typeface="Wingdings" panose="05000000000000000000" pitchFamily="2" charset="2"/>
              </a:rPr>
              <a:t> 100% </a:t>
            </a:r>
            <a:r>
              <a:rPr lang="en-GB" sz="2000" dirty="0">
                <a:latin typeface="Helvetica" panose="020B0604020202020204" pitchFamily="34" charset="0"/>
              </a:rPr>
              <a:t>service offering: </a:t>
            </a:r>
            <a:r>
              <a:rPr lang="en-GB" sz="2000" i="1" dirty="0">
                <a:latin typeface="Helvetica" panose="020B0604020202020204" pitchFamily="34" charset="0"/>
              </a:rPr>
              <a:t>(</a:t>
            </a:r>
            <a:r>
              <a:rPr lang="en-GB" sz="2000" i="1" dirty="0">
                <a:solidFill>
                  <a:srgbClr val="FF0000"/>
                </a:solidFill>
                <a:latin typeface="Helvetica" panose="020B0604020202020204" pitchFamily="34" charset="0"/>
              </a:rPr>
              <a:t>Holy Grail </a:t>
            </a:r>
            <a:r>
              <a:rPr lang="en-GB" sz="2000" i="1" dirty="0">
                <a:solidFill>
                  <a:schemeClr val="accent1">
                    <a:lumMod val="75000"/>
                  </a:schemeClr>
                </a:solidFill>
                <a:latin typeface="Helvetica" panose="020B0604020202020204" pitchFamily="34" charset="0"/>
              </a:rPr>
              <a:t>“always online”</a:t>
            </a:r>
            <a:r>
              <a:rPr lang="en-GB" sz="2000" i="1" dirty="0">
                <a:latin typeface="Helvetica" panose="020B0604020202020204" pitchFamily="34" charset="0"/>
              </a:rPr>
              <a:t>)</a:t>
            </a:r>
            <a:endParaRPr lang="en-GB" sz="2000" dirty="0">
              <a:latin typeface="Helvetica" panose="020B0604020202020204" pitchFamily="34" charset="0"/>
            </a:endParaRPr>
          </a:p>
          <a:p>
            <a:pPr marL="800100" lvl="1" indent="-342900" algn="l">
              <a:buFont typeface="Courier New" panose="02070309020205020404" pitchFamily="49" charset="0"/>
              <a:buChar char="o"/>
            </a:pPr>
            <a:endParaRPr lang="en-GB" dirty="0">
              <a:latin typeface="Helvetica" panose="020B0604020202020204" pitchFamily="34" charset="0"/>
            </a:endParaRPr>
          </a:p>
          <a:p>
            <a:pPr marL="1257300" lvl="2" indent="-342900" algn="l">
              <a:buFont typeface="Wingdings" panose="05000000000000000000" pitchFamily="2" charset="2"/>
              <a:buChar char="q"/>
            </a:pPr>
            <a:endParaRPr lang="en-GB" dirty="0">
              <a:latin typeface="Helvetica" panose="020B0604020202020204" pitchFamily="34" charset="0"/>
            </a:endParaRPr>
          </a:p>
          <a:p>
            <a:pPr marL="800100" lvl="1" indent="-342900" algn="l">
              <a:buFont typeface="Wingdings" panose="05000000000000000000" pitchFamily="2" charset="2"/>
              <a:buChar char="q"/>
            </a:pPr>
            <a:endParaRPr lang="en-GB" dirty="0">
              <a:latin typeface="Helvetica" panose="020B0604020202020204" pitchFamily="34" charset="0"/>
            </a:endParaRPr>
          </a:p>
        </p:txBody>
      </p:sp>
      <p:sp>
        <p:nvSpPr>
          <p:cNvPr id="7" name="Rectangle 2">
            <a:extLst>
              <a:ext uri="{FF2B5EF4-FFF2-40B4-BE49-F238E27FC236}">
                <a16:creationId xmlns:a16="http://schemas.microsoft.com/office/drawing/2014/main" id="{D2EC808F-CFBD-4FB3-9226-582D3E2B40E4}"/>
              </a:ext>
            </a:extLst>
          </p:cNvPr>
          <p:cNvSpPr>
            <a:spLocks noChangeArrowheads="1"/>
          </p:cNvSpPr>
          <p:nvPr/>
        </p:nvSpPr>
        <p:spPr bwMode="auto">
          <a:xfrm>
            <a:off x="1647696" y="6921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 name="Grafik 9">
            <a:extLst>
              <a:ext uri="{FF2B5EF4-FFF2-40B4-BE49-F238E27FC236}">
                <a16:creationId xmlns:a16="http://schemas.microsoft.com/office/drawing/2014/main" id="{5D1234D9-34A4-4033-A8E0-CF8AE6FBB832}"/>
              </a:ext>
            </a:extLst>
          </p:cNvPr>
          <p:cNvPicPr>
            <a:picLocks noChangeAspect="1"/>
          </p:cNvPicPr>
          <p:nvPr/>
        </p:nvPicPr>
        <p:blipFill>
          <a:blip r:embed="rId2"/>
          <a:stretch>
            <a:fillRect/>
          </a:stretch>
        </p:blipFill>
        <p:spPr>
          <a:xfrm rot="20153846">
            <a:off x="853514" y="3315589"/>
            <a:ext cx="570325" cy="492553"/>
          </a:xfrm>
          <a:prstGeom prst="rect">
            <a:avLst/>
          </a:prstGeom>
        </p:spPr>
      </p:pic>
      <p:pic>
        <p:nvPicPr>
          <p:cNvPr id="24" name="Grafik 23">
            <a:extLst>
              <a:ext uri="{FF2B5EF4-FFF2-40B4-BE49-F238E27FC236}">
                <a16:creationId xmlns:a16="http://schemas.microsoft.com/office/drawing/2014/main" id="{CDDA249F-A8B1-4727-A848-DA91C3998BFD}"/>
              </a:ext>
            </a:extLst>
          </p:cNvPr>
          <p:cNvPicPr>
            <a:picLocks noChangeAspect="1"/>
          </p:cNvPicPr>
          <p:nvPr/>
        </p:nvPicPr>
        <p:blipFill>
          <a:blip r:embed="rId3"/>
          <a:stretch>
            <a:fillRect/>
          </a:stretch>
        </p:blipFill>
        <p:spPr>
          <a:xfrm>
            <a:off x="10314061" y="1865653"/>
            <a:ext cx="1211837" cy="4005037"/>
          </a:xfrm>
          <a:prstGeom prst="rect">
            <a:avLst/>
          </a:prstGeom>
        </p:spPr>
      </p:pic>
      <p:sp>
        <p:nvSpPr>
          <p:cNvPr id="28" name="Title 1">
            <a:extLst>
              <a:ext uri="{FF2B5EF4-FFF2-40B4-BE49-F238E27FC236}">
                <a16:creationId xmlns:a16="http://schemas.microsoft.com/office/drawing/2014/main" id="{1302AC01-4C55-4013-9F0A-5ACF38F5CE0F}"/>
              </a:ext>
            </a:extLst>
          </p:cNvPr>
          <p:cNvSpPr txBox="1">
            <a:spLocks/>
          </p:cNvSpPr>
          <p:nvPr/>
        </p:nvSpPr>
        <p:spPr>
          <a:xfrm>
            <a:off x="0" y="359999"/>
            <a:ext cx="11421758" cy="54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898525" algn="ctr" eaLnBrk="0" fontAlgn="base" hangingPunct="0">
              <a:spcAft>
                <a:spcPct val="0"/>
              </a:spcAft>
              <a:tabLst>
                <a:tab pos="2865438" algn="ctr"/>
                <a:tab pos="5730875" algn="r"/>
              </a:tabLst>
            </a:pPr>
            <a:r>
              <a:rPr lang="en-US" altLang="ja-JP" sz="3200" dirty="0">
                <a:latin typeface="Helvetica" panose="020B0604020202020204" pitchFamily="34" charset="0"/>
                <a:ea typeface="Cambria" panose="02040503050406030204" pitchFamily="18" charset="0"/>
                <a:cs typeface="Arial" panose="020B0604020202020204" pitchFamily="34" charset="0"/>
              </a:rPr>
              <a:t>Summary of ‘last mile’ smart service offers</a:t>
            </a:r>
            <a:endParaRPr lang="en-US" altLang="ja-JP" sz="1600" dirty="0">
              <a:latin typeface="Helvetica" panose="020B0604020202020204" pitchFamily="34" charset="0"/>
            </a:endParaRPr>
          </a:p>
        </p:txBody>
      </p:sp>
      <p:pic>
        <p:nvPicPr>
          <p:cNvPr id="26" name="Grafik 25" descr="Ein Bild, das Text, Elektronik enthält.&#10;&#10;Automatisch generierte Beschreibung">
            <a:extLst>
              <a:ext uri="{FF2B5EF4-FFF2-40B4-BE49-F238E27FC236}">
                <a16:creationId xmlns:a16="http://schemas.microsoft.com/office/drawing/2014/main" id="{BD956D0C-07F1-4E2D-AEFC-06AABFE96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24" y="1867417"/>
            <a:ext cx="1233191" cy="1260000"/>
          </a:xfrm>
          <a:prstGeom prst="rect">
            <a:avLst/>
          </a:prstGeom>
        </p:spPr>
      </p:pic>
      <p:pic>
        <p:nvPicPr>
          <p:cNvPr id="29" name="Grafik 28" descr="Ein Bild, das Text, Elektronik enthält.&#10;&#10;Automatisch generierte Beschreibung">
            <a:extLst>
              <a:ext uri="{FF2B5EF4-FFF2-40B4-BE49-F238E27FC236}">
                <a16:creationId xmlns:a16="http://schemas.microsoft.com/office/drawing/2014/main" id="{B59D7305-E003-4AE1-8BBE-5943DBB502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946" y="4190668"/>
            <a:ext cx="1047750" cy="942975"/>
          </a:xfrm>
          <a:prstGeom prst="rect">
            <a:avLst/>
          </a:prstGeom>
        </p:spPr>
      </p:pic>
      <p:sp>
        <p:nvSpPr>
          <p:cNvPr id="34" name="Textfeld 33">
            <a:extLst>
              <a:ext uri="{FF2B5EF4-FFF2-40B4-BE49-F238E27FC236}">
                <a16:creationId xmlns:a16="http://schemas.microsoft.com/office/drawing/2014/main" id="{FC8EFCF9-62D7-4173-B15F-A46A4667C1C1}"/>
              </a:ext>
            </a:extLst>
          </p:cNvPr>
          <p:cNvSpPr txBox="1"/>
          <p:nvPr/>
        </p:nvSpPr>
        <p:spPr>
          <a:xfrm>
            <a:off x="563999" y="1316942"/>
            <a:ext cx="11064001" cy="723275"/>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Proposed steps from </a:t>
            </a:r>
            <a:r>
              <a:rPr kumimoji="0" lang="en-GB"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Basic</a:t>
            </a: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to </a:t>
            </a:r>
            <a:r>
              <a:rPr kumimoji="0" lang="en-GB"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Full</a:t>
            </a: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a:t>
            </a:r>
            <a:r>
              <a:rPr kumimoji="0" lang="en-GB"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rPr>
              <a:t>1/4</a:t>
            </a: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how to progressively upgrade current and future vaccine carrier/box/package fleet(s)</a:t>
            </a:r>
          </a:p>
        </p:txBody>
      </p:sp>
      <p:sp>
        <p:nvSpPr>
          <p:cNvPr id="31" name="Rechteck 30">
            <a:extLst>
              <a:ext uri="{FF2B5EF4-FFF2-40B4-BE49-F238E27FC236}">
                <a16:creationId xmlns:a16="http://schemas.microsoft.com/office/drawing/2014/main" id="{9F8AC625-9A4A-4CF0-BF5B-27A716EC0391}"/>
              </a:ext>
            </a:extLst>
          </p:cNvPr>
          <p:cNvSpPr/>
          <p:nvPr/>
        </p:nvSpPr>
        <p:spPr>
          <a:xfrm>
            <a:off x="2329818" y="5350556"/>
            <a:ext cx="7508363" cy="942857"/>
          </a:xfrm>
          <a:prstGeom prst="rect">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b="1" dirty="0">
                <a:solidFill>
                  <a:srgbClr val="C00000"/>
                </a:solidFill>
                <a:latin typeface="Helvetica" panose="020B0604020202020204" pitchFamily="34" charset="0"/>
              </a:rPr>
              <a:t>Addressable Market: </a:t>
            </a:r>
          </a:p>
          <a:p>
            <a:pPr lvl="1"/>
            <a:r>
              <a:rPr lang="en-GB" dirty="0">
                <a:solidFill>
                  <a:schemeClr val="accent1">
                    <a:lumMod val="75000"/>
                  </a:schemeClr>
                </a:solidFill>
                <a:latin typeface="Helvetica" panose="020B0604020202020204" pitchFamily="34" charset="0"/>
              </a:rPr>
              <a:t>&gt;  2 Million Vaccine Carriers (1.1 Million GAVI – 50% Market Share)</a:t>
            </a:r>
          </a:p>
          <a:p>
            <a:pPr lvl="1"/>
            <a:r>
              <a:rPr lang="en-GB" dirty="0">
                <a:solidFill>
                  <a:schemeClr val="accent1">
                    <a:lumMod val="75000"/>
                  </a:schemeClr>
                </a:solidFill>
                <a:latin typeface="Helvetica" panose="020B0604020202020204" pitchFamily="34" charset="0"/>
              </a:rPr>
              <a:t>&gt; 25 Million Vaccine Transport Cases (approx. 13.4 Million GAVI) </a:t>
            </a:r>
          </a:p>
        </p:txBody>
      </p:sp>
      <p:sp>
        <p:nvSpPr>
          <p:cNvPr id="15" name="Footer Placeholder 4">
            <a:extLst>
              <a:ext uri="{FF2B5EF4-FFF2-40B4-BE49-F238E27FC236}">
                <a16:creationId xmlns:a16="http://schemas.microsoft.com/office/drawing/2014/main" id="{EBB1BA5A-9FE9-6BAD-983C-F3CE6F682810}"/>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Tree>
    <p:extLst>
      <p:ext uri="{BB962C8B-B14F-4D97-AF65-F5344CB8AC3E}">
        <p14:creationId xmlns:p14="http://schemas.microsoft.com/office/powerpoint/2010/main" val="16199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C38B1BD-7C40-0CC0-F72F-899F885D1907}"/>
              </a:ext>
            </a:extLst>
          </p:cNvPr>
          <p:cNvSpPr/>
          <p:nvPr/>
        </p:nvSpPr>
        <p:spPr>
          <a:xfrm>
            <a:off x="540000" y="1260000"/>
            <a:ext cx="11088000" cy="4860000"/>
          </a:xfrm>
          <a:prstGeom prst="rect">
            <a:avLst/>
          </a:prstGeom>
          <a:solidFill>
            <a:schemeClr val="bg1">
              <a:lumMod val="95000"/>
            </a:schemeClr>
          </a:solidFill>
          <a:ln w="254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e Placeholder 3">
            <a:extLst>
              <a:ext uri="{FF2B5EF4-FFF2-40B4-BE49-F238E27FC236}">
                <a16:creationId xmlns:a16="http://schemas.microsoft.com/office/drawing/2014/main" id="{6E301A96-795E-4C1E-818D-A4AAE36C5253}"/>
              </a:ext>
            </a:extLst>
          </p:cNvPr>
          <p:cNvSpPr>
            <a:spLocks noGrp="1"/>
          </p:cNvSpPr>
          <p:nvPr>
            <p:ph type="dt" sz="half" idx="10"/>
          </p:nvPr>
        </p:nvSpPr>
        <p:spPr/>
        <p:txBody>
          <a:bodyPr>
            <a:normAutofit/>
          </a:bodyPr>
          <a:lstStyle/>
          <a:p>
            <a:pPr>
              <a:spcAft>
                <a:spcPts val="600"/>
              </a:spcAft>
            </a:pPr>
            <a:fld id="{39A023D0-E458-4E4E-A538-6E28AAA28683}" type="datetime1">
              <a:rPr lang="en-GB" smtClean="0"/>
              <a:t>01/10/2022</a:t>
            </a:fld>
            <a:endParaRPr lang="en-GB"/>
          </a:p>
        </p:txBody>
      </p:sp>
      <p:sp>
        <p:nvSpPr>
          <p:cNvPr id="6" name="Slide Number Placeholder 5">
            <a:extLst>
              <a:ext uri="{FF2B5EF4-FFF2-40B4-BE49-F238E27FC236}">
                <a16:creationId xmlns:a16="http://schemas.microsoft.com/office/drawing/2014/main" id="{5916C521-3DC9-4111-8420-A1C66C4F8126}"/>
              </a:ext>
            </a:extLst>
          </p:cNvPr>
          <p:cNvSpPr>
            <a:spLocks noGrp="1"/>
          </p:cNvSpPr>
          <p:nvPr>
            <p:ph type="sldNum" sz="quarter" idx="12"/>
          </p:nvPr>
        </p:nvSpPr>
        <p:spPr/>
        <p:txBody>
          <a:bodyPr>
            <a:normAutofit/>
          </a:bodyPr>
          <a:lstStyle/>
          <a:p>
            <a:pPr>
              <a:spcAft>
                <a:spcPts val="600"/>
              </a:spcAft>
            </a:pPr>
            <a:fld id="{3CE8758D-568B-442E-9216-E264BB8A34FB}" type="slidenum">
              <a:rPr lang="en-GB" smtClean="0"/>
              <a:pPr>
                <a:spcAft>
                  <a:spcPts val="600"/>
                </a:spcAft>
              </a:pPr>
              <a:t>9</a:t>
            </a:fld>
            <a:endParaRPr lang="en-GB"/>
          </a:p>
        </p:txBody>
      </p:sp>
      <p:sp>
        <p:nvSpPr>
          <p:cNvPr id="3" name="Subtitle 2">
            <a:extLst>
              <a:ext uri="{FF2B5EF4-FFF2-40B4-BE49-F238E27FC236}">
                <a16:creationId xmlns:a16="http://schemas.microsoft.com/office/drawing/2014/main" id="{CC4DB9AD-EC09-4ED5-95F5-6D38543771F6}"/>
              </a:ext>
            </a:extLst>
          </p:cNvPr>
          <p:cNvSpPr>
            <a:spLocks noGrp="1"/>
          </p:cNvSpPr>
          <p:nvPr>
            <p:ph type="subTitle" idx="4294967295"/>
          </p:nvPr>
        </p:nvSpPr>
        <p:spPr>
          <a:xfrm>
            <a:off x="1514476" y="1616342"/>
            <a:ext cx="9907282" cy="3734215"/>
          </a:xfrm>
        </p:spPr>
        <p:txBody>
          <a:bodyPr>
            <a:normAutofit/>
          </a:bodyPr>
          <a:lstStyle/>
          <a:p>
            <a:pPr marL="0" indent="0" algn="ctr">
              <a:spcBef>
                <a:spcPts val="0"/>
              </a:spcBef>
              <a:buNone/>
            </a:pPr>
            <a:r>
              <a:rPr lang="en-GB" dirty="0">
                <a:latin typeface="Helvetica" panose="020B0604020202020204" pitchFamily="34" charset="0"/>
              </a:rPr>
              <a:t>	</a:t>
            </a:r>
            <a:endParaRPr lang="en-GB" sz="1200" dirty="0">
              <a:latin typeface="Helvetica" panose="020B0604020202020204" pitchFamily="34" charset="0"/>
            </a:endParaRPr>
          </a:p>
          <a:p>
            <a:pPr marL="800100" lvl="1" indent="-342900" algn="l">
              <a:buFont typeface="Courier New" panose="02070309020205020404" pitchFamily="49" charset="0"/>
              <a:buChar char="o"/>
            </a:pPr>
            <a:r>
              <a:rPr lang="en-GB" sz="2000" b="1" cap="small" dirty="0">
                <a:latin typeface="Helvetica" panose="020B0604020202020204" pitchFamily="34" charset="0"/>
              </a:rPr>
              <a:t>Level 1: Basic Smart: semi-connected carrier/box:  </a:t>
            </a:r>
          </a:p>
          <a:p>
            <a:pPr marL="457200" lvl="1" indent="0" algn="l">
              <a:buNone/>
            </a:pPr>
            <a:endParaRPr lang="en-GB" sz="1400" i="1" dirty="0">
              <a:solidFill>
                <a:schemeClr val="accent1">
                  <a:lumMod val="75000"/>
                </a:schemeClr>
              </a:solidFill>
              <a:latin typeface="Helvetica" panose="020B0604020202020204" pitchFamily="34" charset="0"/>
            </a:endParaRPr>
          </a:p>
          <a:p>
            <a:pPr marL="457200" lvl="1" indent="0" algn="l">
              <a:buNone/>
            </a:pPr>
            <a:endParaRPr lang="en-GB" sz="2000" b="1" cap="small" dirty="0">
              <a:latin typeface="Helvetica" panose="020B0604020202020204" pitchFamily="34" charset="0"/>
            </a:endParaRPr>
          </a:p>
          <a:p>
            <a:pPr marL="457200" lvl="1" indent="0" algn="l">
              <a:buNone/>
            </a:pPr>
            <a:r>
              <a:rPr lang="en-GB" sz="1400" b="1" cap="small" dirty="0">
                <a:latin typeface="Helvetica" panose="020B0604020202020204" pitchFamily="34" charset="0"/>
              </a:rPr>
              <a:t>      </a:t>
            </a:r>
            <a:r>
              <a:rPr lang="en-GB" sz="1400" dirty="0">
                <a:latin typeface="Helvetica" panose="020B0604020202020204" pitchFamily="34" charset="0"/>
              </a:rPr>
              <a:t> </a:t>
            </a:r>
            <a:endParaRPr lang="en-GB" sz="1400" i="1" dirty="0">
              <a:solidFill>
                <a:schemeClr val="accent1">
                  <a:lumMod val="75000"/>
                </a:schemeClr>
              </a:solidFill>
              <a:latin typeface="Helvetica" panose="020B0604020202020204" pitchFamily="34" charset="0"/>
            </a:endParaRPr>
          </a:p>
          <a:p>
            <a:pPr marL="1200150" lvl="2" indent="-285750" algn="l">
              <a:buFontTx/>
              <a:buChar char="-"/>
            </a:pPr>
            <a:endParaRPr lang="en-GB" sz="1100" dirty="0">
              <a:latin typeface="Helvetica" panose="020B0604020202020204" pitchFamily="34" charset="0"/>
            </a:endParaRPr>
          </a:p>
          <a:p>
            <a:pPr marL="457200" lvl="1" indent="0" algn="l">
              <a:buNone/>
            </a:pPr>
            <a:r>
              <a:rPr lang="en-GB" sz="2000" b="1" cap="small" dirty="0">
                <a:latin typeface="Helvetica" panose="020B0604020202020204" pitchFamily="34" charset="0"/>
              </a:rPr>
              <a:t> </a:t>
            </a:r>
            <a:r>
              <a:rPr lang="en-GB" sz="2000" dirty="0">
                <a:latin typeface="Helvetica" panose="020B0604020202020204" pitchFamily="34" charset="0"/>
              </a:rPr>
              <a:t> </a:t>
            </a:r>
          </a:p>
          <a:p>
            <a:pPr marL="457200" lvl="1" indent="0" algn="l">
              <a:buNone/>
            </a:pPr>
            <a:r>
              <a:rPr lang="en-GB" sz="1400" dirty="0">
                <a:latin typeface="Helvetica" panose="020B0604020202020204" pitchFamily="34" charset="0"/>
              </a:rPr>
              <a:t>       </a:t>
            </a:r>
            <a:endParaRPr lang="en-GB" dirty="0">
              <a:latin typeface="Helvetica" panose="020B0604020202020204" pitchFamily="34" charset="0"/>
            </a:endParaRPr>
          </a:p>
          <a:p>
            <a:pPr marL="800100" lvl="1" indent="-342900" algn="l">
              <a:buFont typeface="Wingdings" panose="05000000000000000000" pitchFamily="2" charset="2"/>
              <a:buChar char="q"/>
            </a:pPr>
            <a:endParaRPr lang="en-GB" dirty="0">
              <a:latin typeface="Helvetica" panose="020B0604020202020204" pitchFamily="34" charset="0"/>
            </a:endParaRPr>
          </a:p>
        </p:txBody>
      </p:sp>
      <p:sp>
        <p:nvSpPr>
          <p:cNvPr id="7" name="Rectangle 2">
            <a:extLst>
              <a:ext uri="{FF2B5EF4-FFF2-40B4-BE49-F238E27FC236}">
                <a16:creationId xmlns:a16="http://schemas.microsoft.com/office/drawing/2014/main" id="{D2EC808F-CFBD-4FB3-9226-582D3E2B40E4}"/>
              </a:ext>
            </a:extLst>
          </p:cNvPr>
          <p:cNvSpPr>
            <a:spLocks noChangeArrowheads="1"/>
          </p:cNvSpPr>
          <p:nvPr/>
        </p:nvSpPr>
        <p:spPr bwMode="auto">
          <a:xfrm>
            <a:off x="1647696" y="69216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 name="Grafik 9">
            <a:extLst>
              <a:ext uri="{FF2B5EF4-FFF2-40B4-BE49-F238E27FC236}">
                <a16:creationId xmlns:a16="http://schemas.microsoft.com/office/drawing/2014/main" id="{5D1234D9-34A4-4033-A8E0-CF8AE6FBB832}"/>
              </a:ext>
            </a:extLst>
          </p:cNvPr>
          <p:cNvPicPr>
            <a:picLocks noChangeAspect="1"/>
          </p:cNvPicPr>
          <p:nvPr/>
        </p:nvPicPr>
        <p:blipFill>
          <a:blip r:embed="rId2"/>
          <a:stretch>
            <a:fillRect/>
          </a:stretch>
        </p:blipFill>
        <p:spPr>
          <a:xfrm rot="20153846">
            <a:off x="853514" y="3315589"/>
            <a:ext cx="570325" cy="492553"/>
          </a:xfrm>
          <a:prstGeom prst="rect">
            <a:avLst/>
          </a:prstGeom>
        </p:spPr>
      </p:pic>
      <p:pic>
        <p:nvPicPr>
          <p:cNvPr id="24" name="Grafik 23">
            <a:extLst>
              <a:ext uri="{FF2B5EF4-FFF2-40B4-BE49-F238E27FC236}">
                <a16:creationId xmlns:a16="http://schemas.microsoft.com/office/drawing/2014/main" id="{CDDA249F-A8B1-4727-A848-DA91C3998BFD}"/>
              </a:ext>
            </a:extLst>
          </p:cNvPr>
          <p:cNvPicPr>
            <a:picLocks noChangeAspect="1"/>
          </p:cNvPicPr>
          <p:nvPr/>
        </p:nvPicPr>
        <p:blipFill>
          <a:blip r:embed="rId3"/>
          <a:stretch>
            <a:fillRect/>
          </a:stretch>
        </p:blipFill>
        <p:spPr>
          <a:xfrm>
            <a:off x="10314061" y="1865653"/>
            <a:ext cx="1211837" cy="4005037"/>
          </a:xfrm>
          <a:prstGeom prst="rect">
            <a:avLst/>
          </a:prstGeom>
        </p:spPr>
      </p:pic>
      <p:sp>
        <p:nvSpPr>
          <p:cNvPr id="28" name="Title 1">
            <a:extLst>
              <a:ext uri="{FF2B5EF4-FFF2-40B4-BE49-F238E27FC236}">
                <a16:creationId xmlns:a16="http://schemas.microsoft.com/office/drawing/2014/main" id="{1302AC01-4C55-4013-9F0A-5ACF38F5CE0F}"/>
              </a:ext>
            </a:extLst>
          </p:cNvPr>
          <p:cNvSpPr txBox="1">
            <a:spLocks/>
          </p:cNvSpPr>
          <p:nvPr/>
        </p:nvSpPr>
        <p:spPr>
          <a:xfrm>
            <a:off x="0" y="359999"/>
            <a:ext cx="12192000" cy="54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898525" algn="ctr" eaLnBrk="0" fontAlgn="base" hangingPunct="0">
              <a:spcAft>
                <a:spcPct val="0"/>
              </a:spcAft>
              <a:tabLst>
                <a:tab pos="2865438" algn="ctr"/>
                <a:tab pos="5730875" algn="r"/>
              </a:tabLst>
            </a:pPr>
            <a:r>
              <a:rPr lang="en-US" altLang="ja-JP" sz="3200" dirty="0">
                <a:latin typeface="Helvetica" panose="020B0604020202020204" pitchFamily="34" charset="0"/>
                <a:ea typeface="Cambria" panose="02040503050406030204" pitchFamily="18" charset="0"/>
                <a:cs typeface="Arial" panose="020B0604020202020204" pitchFamily="34" charset="0"/>
              </a:rPr>
              <a:t>Summary of Smart Service Offers</a:t>
            </a:r>
            <a:endParaRPr lang="en-US" altLang="ja-JP" sz="1600" dirty="0">
              <a:latin typeface="Helvetica" panose="020B0604020202020204" pitchFamily="34" charset="0"/>
            </a:endParaRPr>
          </a:p>
        </p:txBody>
      </p:sp>
      <p:pic>
        <p:nvPicPr>
          <p:cNvPr id="26" name="Grafik 25" descr="Ein Bild, das Text, Elektronik enthält.&#10;&#10;Automatisch generierte Beschreibung">
            <a:extLst>
              <a:ext uri="{FF2B5EF4-FFF2-40B4-BE49-F238E27FC236}">
                <a16:creationId xmlns:a16="http://schemas.microsoft.com/office/drawing/2014/main" id="{BD956D0C-07F1-4E2D-AEFC-06AABFE96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69" y="1779452"/>
            <a:ext cx="1233191" cy="1260000"/>
          </a:xfrm>
          <a:prstGeom prst="rect">
            <a:avLst/>
          </a:prstGeom>
        </p:spPr>
      </p:pic>
      <p:pic>
        <p:nvPicPr>
          <p:cNvPr id="29" name="Grafik 28" descr="Ein Bild, das Text, Elektronik enthält.&#10;&#10;Automatisch generierte Beschreibung">
            <a:extLst>
              <a:ext uri="{FF2B5EF4-FFF2-40B4-BE49-F238E27FC236}">
                <a16:creationId xmlns:a16="http://schemas.microsoft.com/office/drawing/2014/main" id="{B59D7305-E003-4AE1-8BBE-5943DBB502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946" y="4190668"/>
            <a:ext cx="1047750" cy="942975"/>
          </a:xfrm>
          <a:prstGeom prst="rect">
            <a:avLst/>
          </a:prstGeom>
        </p:spPr>
      </p:pic>
      <p:sp>
        <p:nvSpPr>
          <p:cNvPr id="34" name="Textfeld 33">
            <a:extLst>
              <a:ext uri="{FF2B5EF4-FFF2-40B4-BE49-F238E27FC236}">
                <a16:creationId xmlns:a16="http://schemas.microsoft.com/office/drawing/2014/main" id="{FC8EFCF9-62D7-4173-B15F-A46A4667C1C1}"/>
              </a:ext>
            </a:extLst>
          </p:cNvPr>
          <p:cNvSpPr txBox="1"/>
          <p:nvPr/>
        </p:nvSpPr>
        <p:spPr>
          <a:xfrm>
            <a:off x="563999" y="1316942"/>
            <a:ext cx="11064001"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Proposed steps from </a:t>
            </a:r>
            <a:r>
              <a:rPr kumimoji="0" lang="en-GB"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Basic</a:t>
            </a: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to </a:t>
            </a:r>
            <a:r>
              <a:rPr kumimoji="0" lang="en-GB" sz="2000" b="1"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Full</a:t>
            </a: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   </a:t>
            </a:r>
            <a:r>
              <a:rPr lang="en-GB" sz="2000" b="1" dirty="0">
                <a:solidFill>
                  <a:srgbClr val="FF0000"/>
                </a:solidFill>
                <a:latin typeface="Helvetica" panose="020B0604020202020204" pitchFamily="34" charset="0"/>
              </a:rPr>
              <a:t>2/4</a:t>
            </a:r>
            <a:endParaRPr kumimoji="0" lang="en-GB"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mn-cs"/>
              </a:rPr>
              <a:t>how to progressively upgrade current and future vaccine carrier/box/package fleet(s)</a:t>
            </a:r>
          </a:p>
        </p:txBody>
      </p:sp>
      <p:sp>
        <p:nvSpPr>
          <p:cNvPr id="15" name="Footer Placeholder 4">
            <a:extLst>
              <a:ext uri="{FF2B5EF4-FFF2-40B4-BE49-F238E27FC236}">
                <a16:creationId xmlns:a16="http://schemas.microsoft.com/office/drawing/2014/main" id="{EBB1BA5A-9FE9-6BAD-983C-F3CE6F682810}"/>
              </a:ext>
            </a:extLst>
          </p:cNvPr>
          <p:cNvSpPr>
            <a:spLocks noGrp="1"/>
          </p:cNvSpPr>
          <p:nvPr>
            <p:ph type="ftr" sz="quarter" idx="11"/>
          </p:nvPr>
        </p:nvSpPr>
        <p:spPr>
          <a:xfrm>
            <a:off x="4038600" y="6356350"/>
            <a:ext cx="4114800" cy="365125"/>
          </a:xfrm>
        </p:spPr>
        <p:txBody>
          <a:bodyPr>
            <a:normAutofit fontScale="92500" lnSpcReduction="20000"/>
          </a:bodyPr>
          <a:lstStyle/>
          <a:p>
            <a:pPr>
              <a:spcAft>
                <a:spcPts val="600"/>
              </a:spcAft>
            </a:pPr>
            <a:r>
              <a:rPr lang="en-US">
                <a:latin typeface="Helvetica" panose="020B0604020202020204" pitchFamily="34" charset="0"/>
              </a:rPr>
              <a:t>CONFIDENTIAL - 'Last Mile' Vaccine Logistics PoC                                Brief Generic Overview</a:t>
            </a:r>
            <a:endParaRPr lang="en-GB" dirty="0">
              <a:latin typeface="Helvetica" panose="020B0604020202020204" pitchFamily="34" charset="0"/>
            </a:endParaRPr>
          </a:p>
        </p:txBody>
      </p:sp>
      <p:sp>
        <p:nvSpPr>
          <p:cNvPr id="16" name="Text Box 1">
            <a:extLst>
              <a:ext uri="{FF2B5EF4-FFF2-40B4-BE49-F238E27FC236}">
                <a16:creationId xmlns:a16="http://schemas.microsoft.com/office/drawing/2014/main" id="{77D8C4F1-CB88-158E-FF3C-A01019000C40}"/>
              </a:ext>
            </a:extLst>
          </p:cNvPr>
          <p:cNvSpPr txBox="1"/>
          <p:nvPr/>
        </p:nvSpPr>
        <p:spPr>
          <a:xfrm>
            <a:off x="2474027" y="2694214"/>
            <a:ext cx="7079548" cy="317647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1000"/>
              </a:spcAft>
            </a:pPr>
            <a:r>
              <a:rPr lang="en-US"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Data capture system + management platform to </a:t>
            </a:r>
            <a:r>
              <a:rPr lang="en-GB"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track &amp; monitor, on the ‘last mile’, any small shipment for status, alerts, inventory and analytic purposes. </a:t>
            </a:r>
            <a:endParaRPr lang="en-GB"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GB"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How? </a:t>
            </a:r>
          </a:p>
          <a:p>
            <a:pPr>
              <a:spcAft>
                <a:spcPts val="1800"/>
              </a:spcAft>
            </a:pPr>
            <a:r>
              <a:rPr lang="en-GB"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By initially attaching inexpensive labels – readable with simple mobile phones (+ novel technologies + </a:t>
            </a:r>
            <a:r>
              <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NFC, sensors, </a:t>
            </a:r>
            <a:r>
              <a:rPr lang="en-GB"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to specifically know, at smart phone/reader consultation points, the whereabouts of current fleets of passive vaccine carriers/boxes/shipments, i.e., as a first step, convert them from being ‘invisible’ to ‘visible’, therefore transparent for logistics departments.</a:t>
            </a:r>
            <a:endParaRPr lang="en-GB"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47615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1577</Words>
  <Application>Microsoft Office PowerPoint</Application>
  <PresentationFormat>Widescreen</PresentationFormat>
  <Paragraphs>219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STS Service Proposition</vt:lpstr>
      <vt:lpstr>Who are we?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Swiss Tracking Eagle</dc:title>
  <dc:creator>Coll</dc:creator>
  <cp:lastModifiedBy>Coll MacDougall-Hunter</cp:lastModifiedBy>
  <cp:revision>237</cp:revision>
  <cp:lastPrinted>2021-09-30T09:47:45Z</cp:lastPrinted>
  <dcterms:created xsi:type="dcterms:W3CDTF">2021-05-17T08:09:19Z</dcterms:created>
  <dcterms:modified xsi:type="dcterms:W3CDTF">2022-10-01T08:35:17Z</dcterms:modified>
</cp:coreProperties>
</file>